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736" r:id="rId4"/>
    <p:sldMasterId id="2147483659" r:id="rId5"/>
    <p:sldMasterId id="2147483748" r:id="rId6"/>
    <p:sldMasterId id="2147483739" r:id="rId7"/>
  </p:sldMasterIdLst>
  <p:notesMasterIdLst>
    <p:notesMasterId r:id="rId74"/>
  </p:notesMasterIdLst>
  <p:handoutMasterIdLst>
    <p:handoutMasterId r:id="rId75"/>
  </p:handoutMasterIdLst>
  <p:sldIdLst>
    <p:sldId id="257" r:id="rId8"/>
    <p:sldId id="361" r:id="rId9"/>
    <p:sldId id="363" r:id="rId10"/>
    <p:sldId id="362" r:id="rId11"/>
    <p:sldId id="420" r:id="rId12"/>
    <p:sldId id="364" r:id="rId13"/>
    <p:sldId id="423" r:id="rId14"/>
    <p:sldId id="421" r:id="rId15"/>
    <p:sldId id="366" r:id="rId16"/>
    <p:sldId id="368" r:id="rId17"/>
    <p:sldId id="367" r:id="rId18"/>
    <p:sldId id="369" r:id="rId19"/>
    <p:sldId id="370" r:id="rId20"/>
    <p:sldId id="371" r:id="rId21"/>
    <p:sldId id="373" r:id="rId22"/>
    <p:sldId id="372" r:id="rId23"/>
    <p:sldId id="374" r:id="rId24"/>
    <p:sldId id="375" r:id="rId25"/>
    <p:sldId id="376" r:id="rId26"/>
    <p:sldId id="377" r:id="rId27"/>
    <p:sldId id="379" r:id="rId28"/>
    <p:sldId id="378" r:id="rId29"/>
    <p:sldId id="424" r:id="rId30"/>
    <p:sldId id="380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1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402" r:id="rId53"/>
    <p:sldId id="403" r:id="rId54"/>
    <p:sldId id="404" r:id="rId55"/>
    <p:sldId id="405" r:id="rId56"/>
    <p:sldId id="406" r:id="rId57"/>
    <p:sldId id="407" r:id="rId58"/>
    <p:sldId id="408" r:id="rId59"/>
    <p:sldId id="409" r:id="rId60"/>
    <p:sldId id="410" r:id="rId61"/>
    <p:sldId id="411" r:id="rId62"/>
    <p:sldId id="412" r:id="rId63"/>
    <p:sldId id="416" r:id="rId64"/>
    <p:sldId id="413" r:id="rId65"/>
    <p:sldId id="414" r:id="rId66"/>
    <p:sldId id="415" r:id="rId67"/>
    <p:sldId id="417" r:id="rId68"/>
    <p:sldId id="418" r:id="rId69"/>
    <p:sldId id="419" r:id="rId70"/>
    <p:sldId id="422" r:id="rId71"/>
    <p:sldId id="307" r:id="rId72"/>
    <p:sldId id="308" r:id="rId73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75" userDrawn="1">
          <p15:clr>
            <a:srgbClr val="A4A3A4"/>
          </p15:clr>
        </p15:guide>
        <p15:guide id="4" orient="horz" pos="143" userDrawn="1">
          <p15:clr>
            <a:srgbClr val="A4A3A4"/>
          </p15:clr>
        </p15:guide>
        <p15:guide id="5" orient="horz" pos="540" userDrawn="1">
          <p15:clr>
            <a:srgbClr val="A4A3A4"/>
          </p15:clr>
        </p15:guide>
        <p15:guide id="6" orient="horz" pos="431" userDrawn="1">
          <p15:clr>
            <a:srgbClr val="A4A3A4"/>
          </p15:clr>
        </p15:guide>
        <p15:guide id="7" pos="7491" userDrawn="1">
          <p15:clr>
            <a:srgbClr val="A4A3A4"/>
          </p15:clr>
        </p15:guide>
        <p15:guide id="8" pos="201" userDrawn="1">
          <p15:clr>
            <a:srgbClr val="A4A3A4"/>
          </p15:clr>
        </p15:guide>
        <p15:guide id="9" pos="3877" userDrawn="1">
          <p15:clr>
            <a:srgbClr val="A4A3A4"/>
          </p15:clr>
        </p15:guide>
        <p15:guide id="10" orient="horz" pos="588" userDrawn="1">
          <p15:clr>
            <a:srgbClr val="A4A3A4"/>
          </p15:clr>
        </p15:guide>
        <p15:guide id="11" orient="horz" pos="4319" userDrawn="1">
          <p15:clr>
            <a:srgbClr val="A4A3A4"/>
          </p15:clr>
        </p15:guide>
        <p15:guide id="12" userDrawn="1">
          <p15:clr>
            <a:srgbClr val="A4A3A4"/>
          </p15:clr>
        </p15:guide>
        <p15:guide id="13" pos="7489" userDrawn="1">
          <p15:clr>
            <a:srgbClr val="A4A3A4"/>
          </p15:clr>
        </p15:guide>
        <p15:guide id="14" pos="1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n Foley" initials="LF" lastIdx="27" clrIdx="0"/>
  <p:cmAuthor id="2" name="Dawn Heiberg" initials="DH" lastIdx="18" clrIdx="1"/>
  <p:cmAuthor id="3" name="Kevin Bell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262626"/>
    <a:srgbClr val="525051"/>
    <a:srgbClr val="5C5C5C"/>
    <a:srgbClr val="D92231"/>
    <a:srgbClr val="000000"/>
    <a:srgbClr val="DE3E3E"/>
    <a:srgbClr val="0099FF"/>
    <a:srgbClr val="AD357A"/>
    <a:srgbClr val="5D3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CD482-3848-7E41-9C9F-96F8E6C4B6CC}" v="33" dt="2021-03-31T11:38:47.537"/>
  </p1510:revLst>
</p1510:revInfo>
</file>

<file path=ppt/tableStyles.xml><?xml version="1.0" encoding="utf-8"?>
<a:tblStyleLst xmlns:a="http://schemas.openxmlformats.org/drawingml/2006/main" def="{90651C3A-4460-11DB-9652-00E08161165F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170"/>
  </p:normalViewPr>
  <p:slideViewPr>
    <p:cSldViewPr snapToGrid="0">
      <p:cViewPr varScale="1">
        <p:scale>
          <a:sx n="108" d="100"/>
          <a:sy n="108" d="100"/>
        </p:scale>
        <p:origin x="1280" y="192"/>
      </p:cViewPr>
      <p:guideLst>
        <p:guide orient="horz" pos="2160"/>
        <p:guide pos="3840"/>
        <p:guide orient="horz" pos="4175"/>
        <p:guide orient="horz" pos="143"/>
        <p:guide orient="horz" pos="540"/>
        <p:guide orient="horz" pos="431"/>
        <p:guide pos="7491"/>
        <p:guide pos="201"/>
        <p:guide pos="3877"/>
        <p:guide orient="horz" pos="588"/>
        <p:guide orient="horz" pos="4319"/>
        <p:guide/>
        <p:guide pos="7489"/>
        <p:guide pos="1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AAD14-E0A4-468B-A68C-CDE2655F37B6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2B2F2-448D-4F83-B20A-997D07B2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5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455738" y="184150"/>
            <a:ext cx="4257675" cy="23955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519289" y="2731910"/>
            <a:ext cx="6062133" cy="6231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2515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8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browsercookielimits.iain.guru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3449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developer.mozilla.org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-US/docs/Web/HTTP/Headers/Set-Cookie/</a:t>
            </a:r>
            <a:r>
              <a:rPr lang="en-GB" dirty="0" err="1"/>
              <a:t>SameSite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154595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logged as admin and user in different tabs</a:t>
            </a:r>
          </a:p>
        </p:txBody>
      </p:sp>
    </p:spTree>
    <p:extLst>
      <p:ext uri="{BB962C8B-B14F-4D97-AF65-F5344CB8AC3E}">
        <p14:creationId xmlns:p14="http://schemas.microsoft.com/office/powerpoint/2010/main" val="479834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www.owasp.org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/Cross-</a:t>
            </a:r>
            <a:r>
              <a:rPr lang="en-US" dirty="0" err="1"/>
              <a:t>Site_Request_Forgery</a:t>
            </a:r>
            <a:r>
              <a:rPr lang="en-US" dirty="0"/>
              <a:t>_(CSRF)_</a:t>
            </a:r>
            <a:r>
              <a:rPr lang="en-US" dirty="0" err="1"/>
              <a:t>Prevention_Cheat_Sheet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12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https://google-</a:t>
            </a:r>
            <a:r>
              <a:rPr lang="en-US" dirty="0" err="1"/>
              <a:t>gruyere.appspot.com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35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www.owasp.org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/XSS_(</a:t>
            </a:r>
            <a:r>
              <a:rPr lang="en-US" dirty="0" err="1"/>
              <a:t>Cross_Site_Scripting</a:t>
            </a:r>
            <a:r>
              <a:rPr lang="en-US" dirty="0"/>
              <a:t>)_</a:t>
            </a:r>
            <a:r>
              <a:rPr lang="en-US" dirty="0" err="1"/>
              <a:t>Prevention_Cheat_Sheet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2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http://www.html5rocks.com/en/tutorials/security/content-security-policy/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07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base-</a:t>
            </a:r>
            <a:r>
              <a:rPr lang="en-US" b="1" dirty="0" err="1"/>
              <a:t>uri</a:t>
            </a:r>
            <a:r>
              <a:rPr lang="en-US" b="1" dirty="0"/>
              <a:t> </a:t>
            </a:r>
            <a:r>
              <a:rPr lang="en-US" dirty="0"/>
              <a:t>restricts the URLs that can appear in a pages &lt;base&gt; element.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child-</a:t>
            </a:r>
            <a:r>
              <a:rPr lang="en-US" b="1" dirty="0" err="1"/>
              <a:t>src</a:t>
            </a:r>
            <a:r>
              <a:rPr lang="en-US" b="1" dirty="0"/>
              <a:t> </a:t>
            </a:r>
            <a:r>
              <a:rPr lang="en-US" dirty="0"/>
              <a:t>lists the URLs for workers and embedded frame contents. For example: child-</a:t>
            </a:r>
            <a:r>
              <a:rPr lang="en-US" dirty="0" err="1"/>
              <a:t>src</a:t>
            </a:r>
            <a:r>
              <a:rPr lang="en-US" dirty="0"/>
              <a:t> https://</a:t>
            </a:r>
            <a:r>
              <a:rPr lang="en-US" dirty="0" err="1"/>
              <a:t>youtube.com</a:t>
            </a:r>
            <a:r>
              <a:rPr lang="en-US" dirty="0"/>
              <a:t> would enable embedding videos from YouTube but not from other origins. Use this in place of the deprecated frame-</a:t>
            </a:r>
            <a:r>
              <a:rPr lang="en-US" dirty="0" err="1"/>
              <a:t>src</a:t>
            </a:r>
            <a:r>
              <a:rPr lang="en-US" dirty="0"/>
              <a:t> directive.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connect-</a:t>
            </a:r>
            <a:r>
              <a:rPr lang="en-US" b="1" dirty="0" err="1"/>
              <a:t>src</a:t>
            </a:r>
            <a:r>
              <a:rPr lang="en-US" b="1" dirty="0"/>
              <a:t> </a:t>
            </a:r>
            <a:r>
              <a:rPr lang="en-US" dirty="0"/>
              <a:t>limits the origins to which you can connect (via XHR, </a:t>
            </a:r>
            <a:r>
              <a:rPr lang="en-US" dirty="0" err="1"/>
              <a:t>WebSockets</a:t>
            </a:r>
            <a:r>
              <a:rPr lang="en-US" dirty="0"/>
              <a:t>, and </a:t>
            </a:r>
            <a:r>
              <a:rPr lang="en-US" dirty="0" err="1"/>
              <a:t>EventSource</a:t>
            </a:r>
            <a:r>
              <a:rPr lang="en-US" dirty="0"/>
              <a:t>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font-</a:t>
            </a:r>
            <a:r>
              <a:rPr lang="en-US" b="1" dirty="0" err="1"/>
              <a:t>src</a:t>
            </a:r>
            <a:r>
              <a:rPr lang="en-US" b="1" dirty="0"/>
              <a:t> </a:t>
            </a:r>
            <a:r>
              <a:rPr lang="en-US" dirty="0"/>
              <a:t>specifies the origins that can serve web fonts. Google’s Web Fonts could be enabled via font-</a:t>
            </a:r>
            <a:r>
              <a:rPr lang="en-US" dirty="0" err="1"/>
              <a:t>src</a:t>
            </a:r>
            <a:r>
              <a:rPr lang="en-US" dirty="0"/>
              <a:t> https://</a:t>
            </a:r>
            <a:r>
              <a:rPr lang="en-US" dirty="0" err="1"/>
              <a:t>themes.googleusercontent.com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form-action </a:t>
            </a:r>
            <a:r>
              <a:rPr lang="en-US" dirty="0"/>
              <a:t>lists valid endpoints for submission from &lt;form&gt; tags.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frame-ancestors</a:t>
            </a:r>
            <a:r>
              <a:rPr lang="en-US" dirty="0"/>
              <a:t> specifies the sources that can embed the current page. This directive applies to &lt;frame&gt;, &lt;</a:t>
            </a:r>
            <a:r>
              <a:rPr lang="en-US" dirty="0" err="1"/>
              <a:t>iframe</a:t>
            </a:r>
            <a:r>
              <a:rPr lang="en-US" dirty="0"/>
              <a:t>&gt;, &lt;embed&gt;, and &lt;applet&gt; tags. This directive cant be used in &lt;meta&gt; tags and applies only to non-HTML resources.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img-src</a:t>
            </a:r>
            <a:r>
              <a:rPr lang="en-US" b="1" dirty="0"/>
              <a:t> </a:t>
            </a:r>
            <a:r>
              <a:rPr lang="en-US" dirty="0"/>
              <a:t>defines the origins from which images can be loaded.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media-</a:t>
            </a:r>
            <a:r>
              <a:rPr lang="en-US" b="1" dirty="0" err="1"/>
              <a:t>src</a:t>
            </a:r>
            <a:r>
              <a:rPr lang="en-US" dirty="0"/>
              <a:t> restricts the origins allowed to deliver video and audio.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object-</a:t>
            </a:r>
            <a:r>
              <a:rPr lang="en-US" b="1" dirty="0" err="1"/>
              <a:t>src</a:t>
            </a:r>
            <a:r>
              <a:rPr lang="en-US" dirty="0"/>
              <a:t> allows control over Flash and other plugins.</a:t>
            </a: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plugin-types</a:t>
            </a:r>
            <a:r>
              <a:rPr lang="en-US" dirty="0"/>
              <a:t> limits the kinds of plugins a page may invoke.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report-</a:t>
            </a:r>
            <a:r>
              <a:rPr lang="en-US" b="1" dirty="0" err="1"/>
              <a:t>uri</a:t>
            </a:r>
            <a:r>
              <a:rPr lang="en-US" b="1" dirty="0"/>
              <a:t> </a:t>
            </a:r>
            <a:r>
              <a:rPr lang="en-US" dirty="0"/>
              <a:t>specifies a URL where a browser will send reports when a content security policy is violated. This directive cant be used in &lt;meta&gt; tags.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style-</a:t>
            </a:r>
            <a:r>
              <a:rPr lang="en-US" b="1" dirty="0" err="1"/>
              <a:t>src</a:t>
            </a:r>
            <a:r>
              <a:rPr lang="en-US" b="1" dirty="0"/>
              <a:t> </a:t>
            </a:r>
            <a:r>
              <a:rPr lang="en-US" dirty="0"/>
              <a:t>is script-</a:t>
            </a:r>
            <a:r>
              <a:rPr lang="en-US" dirty="0" err="1"/>
              <a:t>src’s</a:t>
            </a:r>
            <a:r>
              <a:rPr lang="en-US" dirty="0"/>
              <a:t> counterpart for </a:t>
            </a:r>
            <a:r>
              <a:rPr lang="en-US" dirty="0" err="1"/>
              <a:t>stylesheets</a:t>
            </a:r>
            <a:r>
              <a:rPr lang="en-US" dirty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29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news.dice.com</a:t>
            </a:r>
            <a:r>
              <a:rPr lang="en-US" dirty="0"/>
              <a:t>/2014/03/03/bad-security-lets-attackers-hijack-300k-soho-nets/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www.owasp.org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/Cross-</a:t>
            </a:r>
            <a:r>
              <a:rPr lang="en-US" dirty="0" err="1"/>
              <a:t>Site_Request_Forgery</a:t>
            </a:r>
            <a:r>
              <a:rPr lang="en-US" dirty="0"/>
              <a:t>_(CSRF)_Prevention_Cheat_Sheet#General_Recommendation:_Synchronizer_Token_Pattern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90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habrahabr.ru</a:t>
            </a:r>
            <a:r>
              <a:rPr lang="en-US" dirty="0"/>
              <a:t>/post/237407/ (in web archive, no video)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=1anIUDvdCjY</a:t>
            </a:r>
          </a:p>
        </p:txBody>
      </p:sp>
    </p:spTree>
    <p:extLst>
      <p:ext uri="{BB962C8B-B14F-4D97-AF65-F5344CB8AC3E}">
        <p14:creationId xmlns:p14="http://schemas.microsoft.com/office/powerpoint/2010/main" val="162949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www.ietf.org</a:t>
            </a:r>
            <a:r>
              <a:rPr lang="en-US" dirty="0"/>
              <a:t>/</a:t>
            </a:r>
            <a:r>
              <a:rPr lang="en-US" dirty="0" err="1"/>
              <a:t>rfc</a:t>
            </a:r>
            <a:r>
              <a:rPr lang="en-US" dirty="0"/>
              <a:t>/rfc6454.txt</a:t>
            </a:r>
          </a:p>
        </p:txBody>
      </p:sp>
    </p:spTree>
    <p:extLst>
      <p:ext uri="{BB962C8B-B14F-4D97-AF65-F5344CB8AC3E}">
        <p14:creationId xmlns:p14="http://schemas.microsoft.com/office/powerpoint/2010/main" val="135046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developer.mozilla.org</a:t>
            </a:r>
            <a:r>
              <a:rPr lang="en-US" dirty="0"/>
              <a:t>/en-US/docs/Web/Security/Same-</a:t>
            </a:r>
            <a:r>
              <a:rPr lang="en-US" dirty="0" err="1"/>
              <a:t>origin_policy</a:t>
            </a:r>
            <a:endParaRPr lang="en-US" dirty="0"/>
          </a:p>
          <a:p>
            <a:endParaRPr lang="en-US" dirty="0"/>
          </a:p>
          <a:p>
            <a:r>
              <a:rPr lang="en-US" dirty="0"/>
              <a:t>IE: Trust Zones and Port</a:t>
            </a:r>
          </a:p>
        </p:txBody>
      </p:sp>
    </p:spTree>
    <p:extLst>
      <p:ext uri="{BB962C8B-B14F-4D97-AF65-F5344CB8AC3E}">
        <p14:creationId xmlns:p14="http://schemas.microsoft.com/office/powerpoint/2010/main" val="241562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developer.mozilla.org</a:t>
            </a:r>
            <a:r>
              <a:rPr lang="en-US" dirty="0"/>
              <a:t>/en-US/docs/Web/Security/Same-</a:t>
            </a:r>
            <a:r>
              <a:rPr lang="en-US" dirty="0" err="1"/>
              <a:t>origin_policy</a:t>
            </a:r>
            <a:endParaRPr lang="en-US" dirty="0"/>
          </a:p>
          <a:p>
            <a:endParaRPr lang="en-US" dirty="0"/>
          </a:p>
          <a:p>
            <a:r>
              <a:rPr lang="en-US" dirty="0"/>
              <a:t>IE: Trust Zones and Port</a:t>
            </a:r>
          </a:p>
        </p:txBody>
      </p:sp>
    </p:spTree>
    <p:extLst>
      <p:ext uri="{BB962C8B-B14F-4D97-AF65-F5344CB8AC3E}">
        <p14:creationId xmlns:p14="http://schemas.microsoft.com/office/powerpoint/2010/main" val="152871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8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Receive</a:t>
            </a:r>
            <a:r>
              <a:rPr lang="en-US" baseline="0" dirty="0"/>
              <a:t> data from untrusted origin</a:t>
            </a:r>
          </a:p>
          <a:p>
            <a:r>
              <a:rPr lang="en-US" baseline="0" dirty="0"/>
              <a:t>Send sensitive data to untrusted origin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75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developer.mozilla.org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-US/docs/Web/HTTP/CORS</a:t>
            </a:r>
          </a:p>
        </p:txBody>
      </p:sp>
    </p:spTree>
    <p:extLst>
      <p:ext uri="{BB962C8B-B14F-4D97-AF65-F5344CB8AC3E}">
        <p14:creationId xmlns:p14="http://schemas.microsoft.com/office/powerpoint/2010/main" val="63776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8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19" y="2648995"/>
            <a:ext cx="11582400" cy="268641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919" y="5433091"/>
            <a:ext cx="11582400" cy="468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1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aseline="0"/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5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1761" y="740664"/>
            <a:ext cx="11423472" cy="534924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26262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6262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6262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6262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88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95817" y="1088136"/>
            <a:ext cx="11419416" cy="5001768"/>
          </a:xfrm>
        </p:spPr>
        <p:txBody>
          <a:bodyPr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346117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5818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6403110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90076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5" y="740663"/>
            <a:ext cx="11408225" cy="534924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6"/>
                </a:solidFill>
              </a:defRPr>
            </a:lvl1pPr>
            <a:lvl2pPr marL="573088" indent="-231775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chemeClr val="accent1"/>
              </a:buClr>
              <a:buFont typeface="Courier New" pitchFamily="49" charset="0"/>
              <a:buChar char="o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46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10890" y="937032"/>
            <a:ext cx="2594327" cy="1640418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 cmpd="sng">
            <a:solidFill>
              <a:srgbClr val="C8C8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C8C8C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481917" y="1168279"/>
            <a:ext cx="8268976" cy="1177925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accent6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Company Description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8" y="2863850"/>
            <a:ext cx="11355076" cy="877888"/>
          </a:xfrm>
        </p:spPr>
        <p:txBody>
          <a:bodyPr anchor="ctr" anchorCtr="0"/>
          <a:lstStyle>
            <a:lvl1pPr marL="0" indent="0" algn="ctr">
              <a:buFontTx/>
              <a:buNone/>
              <a:defRPr sz="1400" i="1">
                <a:solidFill>
                  <a:srgbClr val="C00000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8" y="3892342"/>
            <a:ext cx="5622029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Number of Parallels </a:t>
            </a:r>
            <a:br>
              <a:rPr lang="en-US"/>
            </a:br>
            <a:r>
              <a:rPr lang="en-US"/>
              <a:t>Remove Application Server users: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Primary reason why customer chose </a:t>
            </a:r>
            <a:br>
              <a:rPr lang="en-US"/>
            </a:br>
            <a:r>
              <a:rPr lang="en-US"/>
              <a:t>Parallels Remove Application Server: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892342"/>
            <a:ext cx="5654893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Solution that Parallels </a:t>
            </a:r>
            <a:br>
              <a:rPr lang="en-US"/>
            </a:br>
            <a:r>
              <a:rPr lang="en-US"/>
              <a:t>Remove Application Server replaced: </a:t>
            </a:r>
          </a:p>
          <a:p>
            <a:pPr lvl="0"/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Applications being delivered: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53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862007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0237" y="-12032"/>
            <a:ext cx="12356432" cy="638848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573" y="2211479"/>
            <a:ext cx="11087100" cy="904875"/>
          </a:xfrm>
        </p:spPr>
        <p:txBody>
          <a:bodyPr/>
          <a:lstStyle>
            <a:lvl1pPr algn="ctr">
              <a:buNone/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70488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79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 b="0" i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456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1761" y="740664"/>
            <a:ext cx="11423472" cy="534924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26262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6262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6262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6262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11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95817" y="1088136"/>
            <a:ext cx="11419416" cy="5001768"/>
          </a:xfrm>
        </p:spPr>
        <p:txBody>
          <a:bodyPr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09869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5818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6403110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170503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5" y="740663"/>
            <a:ext cx="11408225" cy="534924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6"/>
                </a:solidFill>
              </a:defRPr>
            </a:lvl1pPr>
            <a:lvl2pPr marL="573088" indent="-231775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chemeClr val="accent1"/>
              </a:buClr>
              <a:buFont typeface="Courier New" pitchFamily="49" charset="0"/>
              <a:buChar char="o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00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10890" y="937032"/>
            <a:ext cx="2594327" cy="1640418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 cmpd="sng">
            <a:solidFill>
              <a:srgbClr val="C8C8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C8C8C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481917" y="1168279"/>
            <a:ext cx="8268976" cy="1177925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accent6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Company Description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8" y="2863850"/>
            <a:ext cx="11355076" cy="877888"/>
          </a:xfrm>
        </p:spPr>
        <p:txBody>
          <a:bodyPr anchor="ctr" anchorCtr="0"/>
          <a:lstStyle>
            <a:lvl1pPr marL="0" indent="0" algn="ctr">
              <a:buFontTx/>
              <a:buNone/>
              <a:defRPr sz="1400" i="1">
                <a:solidFill>
                  <a:srgbClr val="C00000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8" y="3892342"/>
            <a:ext cx="5622029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Number of Parallels </a:t>
            </a:r>
            <a:br>
              <a:rPr lang="en-US"/>
            </a:br>
            <a:r>
              <a:rPr lang="en-US"/>
              <a:t>Remove Application Server users: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Primary reason why customer chose </a:t>
            </a:r>
            <a:br>
              <a:rPr lang="en-US"/>
            </a:br>
            <a:r>
              <a:rPr lang="en-US"/>
              <a:t>Parallels Remove Application Server: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892342"/>
            <a:ext cx="5654893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Solution that Parallels </a:t>
            </a:r>
            <a:br>
              <a:rPr lang="en-US"/>
            </a:br>
            <a:r>
              <a:rPr lang="en-US"/>
              <a:t>Remove Application Server replaced: </a:t>
            </a:r>
          </a:p>
          <a:p>
            <a:pPr lvl="0"/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Applications being delivered: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54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35627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90237" y="-12032"/>
            <a:ext cx="12356432" cy="638848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573" y="2211479"/>
            <a:ext cx="11087100" cy="904875"/>
          </a:xfrm>
        </p:spPr>
        <p:txBody>
          <a:bodyPr/>
          <a:lstStyle>
            <a:lvl1pPr algn="ctr">
              <a:buNone/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45715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9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91761" y="740664"/>
            <a:ext cx="11423472" cy="5349240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26262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6262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6262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6262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831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95817" y="1088136"/>
            <a:ext cx="11419416" cy="5001768"/>
          </a:xfrm>
        </p:spPr>
        <p:txBody>
          <a:bodyPr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6541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95818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/>
          </p:nvPr>
        </p:nvSpPr>
        <p:spPr>
          <a:xfrm>
            <a:off x="6403110" y="1289305"/>
            <a:ext cx="5412124" cy="4573455"/>
          </a:xfrm>
        </p:spPr>
        <p:txBody>
          <a:bodyPr lIns="182880" tIns="182880" rIns="182880" bIns="182880"/>
          <a:lstStyle>
            <a:lvl1pPr marL="227013" marR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76072" marR="0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758952" marR="0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996696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188720" marR="0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to edit Master text styles</a:t>
            </a:r>
          </a:p>
          <a:p>
            <a:pPr marL="576072" marR="0" lvl="1" indent="-18288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Second level</a:t>
            </a:r>
          </a:p>
          <a:p>
            <a:pPr marL="758952" marR="0" lvl="2" indent="-173736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525051"/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Third level</a:t>
            </a:r>
          </a:p>
          <a:p>
            <a:pPr marL="996696" marR="0" lvl="3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Fourth level</a:t>
            </a:r>
          </a:p>
          <a:p>
            <a:pPr marL="1188720" marR="0" lvl="4" indent="-18288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5250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2505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817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95817" y="694944"/>
            <a:ext cx="11419416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</a:t>
            </a:r>
          </a:p>
        </p:txBody>
      </p:sp>
    </p:spTree>
    <p:extLst>
      <p:ext uri="{BB962C8B-B14F-4D97-AF65-F5344CB8AC3E}">
        <p14:creationId xmlns:p14="http://schemas.microsoft.com/office/powerpoint/2010/main" val="285059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133815"/>
            <a:ext cx="11419416" cy="584775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0145" y="740663"/>
            <a:ext cx="11408225" cy="534924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>
                <a:solidFill>
                  <a:schemeClr val="accent6"/>
                </a:solidFill>
              </a:defRPr>
            </a:lvl1pPr>
            <a:lvl2pPr marL="573088" indent="-231775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739775" indent="-173038">
              <a:buClr>
                <a:schemeClr val="accent1"/>
              </a:buClr>
              <a:buFont typeface="Courier New" pitchFamily="49" charset="0"/>
              <a:buChar char="o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10890" y="937032"/>
            <a:ext cx="2594327" cy="1640418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 w="6350" cmpd="sng">
            <a:solidFill>
              <a:srgbClr val="C8C8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C8C8C8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481917" y="1168279"/>
            <a:ext cx="8268976" cy="1177925"/>
          </a:xfrm>
        </p:spPr>
        <p:txBody>
          <a:bodyPr anchor="ctr" anchorCtr="0"/>
          <a:lstStyle>
            <a:lvl1pPr marL="0" indent="0">
              <a:buFontTx/>
              <a:buNone/>
              <a:defRPr sz="1800">
                <a:solidFill>
                  <a:schemeClr val="accent6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Company Description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95818" y="2863850"/>
            <a:ext cx="11355076" cy="877888"/>
          </a:xfrm>
        </p:spPr>
        <p:txBody>
          <a:bodyPr anchor="ctr" anchorCtr="0"/>
          <a:lstStyle>
            <a:lvl1pPr marL="0" indent="0" algn="ctr">
              <a:buFontTx/>
              <a:buNone/>
              <a:defRPr sz="1400" i="1">
                <a:solidFill>
                  <a:srgbClr val="C00000"/>
                </a:solidFill>
              </a:defRPr>
            </a:lvl1pPr>
            <a:lvl2pPr marL="393192" indent="0">
              <a:buFontTx/>
              <a:buNone/>
              <a:defRPr/>
            </a:lvl2pPr>
            <a:lvl3pPr marL="585216" indent="0">
              <a:buFontTx/>
              <a:buNone/>
              <a:defRPr/>
            </a:lvl3pPr>
            <a:lvl4pPr marL="813816" indent="0">
              <a:buFontTx/>
              <a:buNone/>
              <a:defRPr/>
            </a:lvl4pPr>
            <a:lvl5pPr marL="1005840" indent="0">
              <a:buFontTx/>
              <a:buNone/>
              <a:defRPr/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8" y="3892342"/>
            <a:ext cx="5622029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Number of Parallels </a:t>
            </a:r>
            <a:br>
              <a:rPr lang="en-US"/>
            </a:br>
            <a:r>
              <a:rPr lang="en-US"/>
              <a:t>Remove Application Server users: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Primary reason why customer chose </a:t>
            </a:r>
            <a:br>
              <a:rPr lang="en-US"/>
            </a:br>
            <a:r>
              <a:rPr lang="en-US"/>
              <a:t>Parallels Remove Application Server: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3892342"/>
            <a:ext cx="5654893" cy="2338473"/>
          </a:xfrm>
        </p:spPr>
        <p:txBody>
          <a:bodyPr lIns="182880" tIns="91440" rIns="182880" bIns="18288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chemeClr val="accent6"/>
                </a:solidFill>
              </a:defRPr>
            </a:lvl1pPr>
            <a:lvl2pPr marL="393192" indent="0">
              <a:buNone/>
              <a:defRPr sz="1400"/>
            </a:lvl2pPr>
            <a:lvl3pPr marL="585216" indent="0">
              <a:buNone/>
              <a:defRPr sz="1400"/>
            </a:lvl3pPr>
            <a:lvl4pPr marL="813816" indent="0">
              <a:buNone/>
              <a:defRPr sz="1400"/>
            </a:lvl4pPr>
            <a:lvl5pPr marL="1005840" indent="0">
              <a:buNone/>
              <a:defRPr sz="1400"/>
            </a:lvl5pPr>
          </a:lstStyle>
          <a:p>
            <a:pPr lvl="0"/>
            <a:r>
              <a:rPr lang="en-US"/>
              <a:t>Solution that Parallels </a:t>
            </a:r>
            <a:br>
              <a:rPr lang="en-US"/>
            </a:br>
            <a:r>
              <a:rPr lang="en-US"/>
              <a:t>Remove Application Server replaced: </a:t>
            </a:r>
          </a:p>
          <a:p>
            <a:pPr lvl="0"/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r>
              <a:rPr lang="en-US"/>
              <a:t>Applications being delivered: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Text goes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4768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573" y="2211479"/>
            <a:ext cx="11087100" cy="904875"/>
          </a:xfrm>
        </p:spPr>
        <p:txBody>
          <a:bodyPr/>
          <a:lstStyle>
            <a:lvl1pPr algn="ctr">
              <a:buNone/>
              <a:defRPr sz="3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402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22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D92231"/>
              </a:solidFill>
            </a:endParaRPr>
          </a:p>
        </p:txBody>
      </p:sp>
      <p:pic>
        <p:nvPicPr>
          <p:cNvPr id="3" name="Picture 2" descr="parallels-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40" y="259653"/>
            <a:ext cx="1523919" cy="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685070" y="6598347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923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/>
              </a:gs>
              <a:gs pos="100000">
                <a:schemeClr val="accent1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375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95817" y="133815"/>
            <a:ext cx="1141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818" y="740664"/>
            <a:ext cx="11408833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273609" y="6468836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01192-7D3D-4845-B731-08DC5E4AA9A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3454400" y="6486905"/>
            <a:ext cx="528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13" name="Picture 12" descr="parallels-white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81" y="6336327"/>
            <a:ext cx="1523918" cy="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4685071" y="6601074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8665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81" r:id="rId5"/>
    <p:sldLayoutId id="2147483668" r:id="rId6"/>
    <p:sldLayoutId id="2147483667" r:id="rId7"/>
    <p:sldLayoutId id="2147483669" r:id="rId8"/>
    <p:sldLayoutId id="2147483758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0000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76072" indent="-1828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758952" indent="-173736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996696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1887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75400"/>
            <a:ext cx="12192000" cy="5529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arallels-white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81" y="6336327"/>
            <a:ext cx="1523918" cy="5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11273609" y="6468836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01192-7D3D-4845-B731-08DC5E4AA9A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375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95817" y="133815"/>
            <a:ext cx="1141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818" y="740664"/>
            <a:ext cx="11408833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685071" y="6472981"/>
            <a:ext cx="2821858" cy="169277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Confidential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685071" y="6642258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62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0000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76072" indent="-1828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758952" indent="-173736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996696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1887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95817" y="133815"/>
            <a:ext cx="1141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818" y="740664"/>
            <a:ext cx="11408833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273609" y="6468836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3454400" y="6486905"/>
            <a:ext cx="528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en-US" sz="12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0" y="6348490"/>
            <a:ext cx="1297778" cy="27683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11426009" y="6334540"/>
            <a:ext cx="499291" cy="287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01192-7D3D-4845-B731-08DC5E4AA9A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85071" y="6335332"/>
            <a:ext cx="2821858" cy="169277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Confidential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85071" y="6504609"/>
            <a:ext cx="2821858" cy="123111"/>
          </a:xfrm>
          <a:prstGeom prst="rect">
            <a:avLst/>
          </a:prstGeom>
        </p:spPr>
        <p:txBody>
          <a:bodyPr wrap="square" lIns="91440" tIns="0" rIns="91440" bIns="0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© Parallels International GmbH.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742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00000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576072" indent="-182880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75000"/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758952" indent="-173736" algn="l" rtl="0" eaLnBrk="0" fontAlgn="base" hangingPunct="0">
        <a:spcBef>
          <a:spcPts val="1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996696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188720" indent="-182880" algn="l" rtl="0" eaLnBrk="0" fontAlgn="base" hangingPunct="0">
        <a:spcBef>
          <a:spcPts val="2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CSRF" TargetMode="Externa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XSS" TargetMode="Externa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ml5rocks.com/en/tutorials/security/content-security-policy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lcamtuf.coredump.cx/postxss/" TargetMode="Externa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-gruyere.appspot.com/" TargetMode="External"/><Relationship Id="rId2" Type="http://schemas.openxmlformats.org/officeDocument/2006/relationships/hyperlink" Target="https://polyglot.innerht.ml/" TargetMode="Externa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Window/parent" TargetMode="External"/><Relationship Id="rId2" Type="http://schemas.openxmlformats.org/officeDocument/2006/relationships/hyperlink" Target="https://developer.mozilla.org/en-US/docs/DOM/HTMLIFrameElement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developer.mozilla.org/en-US/docs/Web/API/Window/opener" TargetMode="External"/><Relationship Id="rId4" Type="http://schemas.openxmlformats.org/officeDocument/2006/relationships/hyperlink" Target="https://developer.mozilla.org/en-US/docs/Web/API/Window/op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19" y="1055233"/>
            <a:ext cx="11582400" cy="2082253"/>
          </a:xfrm>
        </p:spPr>
        <p:txBody>
          <a:bodyPr/>
          <a:lstStyle/>
          <a:p>
            <a:r>
              <a:rPr lang="en-US" altLang="ru-RU" sz="6000" dirty="0"/>
              <a:t>Web Security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6C48A-3DB6-274B-948A-99B4EAC1E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Part 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532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Cross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>
              <a:latin typeface="Courier"/>
              <a:cs typeface="Courier"/>
            </a:endParaRPr>
          </a:p>
          <a:p>
            <a:r>
              <a:rPr lang="en-US" i="1" dirty="0" err="1">
                <a:latin typeface="Courier"/>
                <a:cs typeface="Courier"/>
              </a:rPr>
              <a:t>xorigin.</a:t>
            </a:r>
            <a:r>
              <a:rPr lang="en-US" dirty="0" err="1">
                <a:latin typeface="Courier"/>
                <a:cs typeface="Courier"/>
              </a:rPr>
              <a:t>location.href</a:t>
            </a:r>
            <a:r>
              <a:rPr lang="en-US" dirty="0">
                <a:latin typeface="Courier"/>
                <a:cs typeface="Courier"/>
              </a:rPr>
              <a:t> = "…";</a:t>
            </a:r>
          </a:p>
          <a:p>
            <a:r>
              <a:rPr lang="en-US" dirty="0" err="1">
                <a:latin typeface="Courier"/>
                <a:cs typeface="Courier"/>
              </a:rPr>
              <a:t>window.postMessage</a:t>
            </a:r>
            <a:r>
              <a:rPr lang="en-US" dirty="0">
                <a:latin typeface="Courier"/>
                <a:cs typeface="Courier"/>
              </a:rPr>
              <a:t>(…);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0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Cross Origin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i="1" dirty="0"/>
              <a:t>writes </a:t>
            </a:r>
            <a:r>
              <a:rPr lang="en-US" dirty="0"/>
              <a:t>are typically allowed</a:t>
            </a:r>
          </a:p>
          <a:p>
            <a:r>
              <a:rPr lang="en-US" i="1" dirty="0"/>
              <a:t>embedding </a:t>
            </a:r>
            <a:r>
              <a:rPr lang="en-US" dirty="0"/>
              <a:t>is typically allowed</a:t>
            </a:r>
          </a:p>
          <a:p>
            <a:r>
              <a:rPr lang="en-US" i="1" dirty="0"/>
              <a:t>reads </a:t>
            </a:r>
            <a:r>
              <a:rPr lang="en-US" dirty="0"/>
              <a:t>are typically not allowed</a:t>
            </a:r>
          </a:p>
        </p:txBody>
      </p:sp>
    </p:spTree>
    <p:extLst>
      <p:ext uri="{BB962C8B-B14F-4D97-AF65-F5344CB8AC3E}">
        <p14:creationId xmlns:p14="http://schemas.microsoft.com/office/powerpoint/2010/main" val="27075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&lt;script </a:t>
            </a:r>
            <a:r>
              <a:rPr lang="en-US" dirty="0" err="1"/>
              <a:t>src</a:t>
            </a:r>
            <a:r>
              <a:rPr lang="en-US" dirty="0"/>
              <a:t>="..."&gt;&lt;/script&gt;</a:t>
            </a:r>
          </a:p>
          <a:p>
            <a:pPr>
              <a:lnSpc>
                <a:spcPct val="130000"/>
              </a:lnSpc>
            </a:pPr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</a:t>
            </a:r>
            <a:r>
              <a:rPr lang="en-US" dirty="0" err="1"/>
              <a:t>stylesheet</a:t>
            </a:r>
            <a:r>
              <a:rPr lang="en-US" dirty="0"/>
              <a:t>" </a:t>
            </a:r>
            <a:r>
              <a:rPr lang="en-US" dirty="0" err="1"/>
              <a:t>href</a:t>
            </a:r>
            <a:r>
              <a:rPr lang="en-US" dirty="0"/>
              <a:t>="..."&gt;</a:t>
            </a:r>
          </a:p>
          <a:p>
            <a:pPr>
              <a:lnSpc>
                <a:spcPct val="130000"/>
              </a:lnSpc>
            </a:pP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="..."&gt;</a:t>
            </a:r>
          </a:p>
          <a:p>
            <a:pPr>
              <a:lnSpc>
                <a:spcPct val="130000"/>
              </a:lnSpc>
            </a:pPr>
            <a:r>
              <a:rPr lang="en-US" dirty="0"/>
              <a:t>&lt;video&gt;, &lt;audio&gt;</a:t>
            </a:r>
          </a:p>
          <a:p>
            <a:pPr>
              <a:lnSpc>
                <a:spcPct val="130000"/>
              </a:lnSpc>
            </a:pPr>
            <a:r>
              <a:rPr lang="en-US" dirty="0"/>
              <a:t>&lt;object&gt;, &lt;embed&gt;, &lt;applet&gt;</a:t>
            </a:r>
          </a:p>
          <a:p>
            <a:pPr>
              <a:lnSpc>
                <a:spcPct val="130000"/>
              </a:lnSpc>
            </a:pPr>
            <a:r>
              <a:rPr lang="en-US" dirty="0"/>
              <a:t>&lt;frame&gt;, &lt;</a:t>
            </a:r>
            <a:r>
              <a:rPr lang="en-US" dirty="0" err="1"/>
              <a:t>iframe</a:t>
            </a:r>
            <a:r>
              <a:rPr lang="en-US" dirty="0"/>
              <a:t>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8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 and real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login.example.com</a:t>
            </a:r>
            <a:r>
              <a:rPr lang="en-US" dirty="0"/>
              <a:t>		</a:t>
            </a:r>
            <a:r>
              <a:rPr lang="en-US" dirty="0" err="1"/>
              <a:t>store.example.com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document.origin</a:t>
            </a:r>
            <a:r>
              <a:rPr lang="en-US" dirty="0"/>
              <a:t> = </a:t>
            </a:r>
            <a:r>
              <a:rPr lang="en-US" dirty="0" err="1"/>
              <a:t>example.com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evil.example.com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HTML5 </a:t>
            </a:r>
            <a:r>
              <a:rPr lang="en-US" dirty="0" err="1"/>
              <a:t>window.PostMessage</a:t>
            </a:r>
            <a:r>
              <a:rPr lang="en-US" dirty="0"/>
              <a:t>()</a:t>
            </a:r>
          </a:p>
        </p:txBody>
      </p:sp>
      <p:sp>
        <p:nvSpPr>
          <p:cNvPr id="5" name="Left-Right Arrow 3">
            <a:extLst>
              <a:ext uri="{FF2B5EF4-FFF2-40B4-BE49-F238E27FC236}">
                <a16:creationId xmlns:a16="http://schemas.microsoft.com/office/drawing/2014/main" id="{D1AAE569-C032-3E44-A574-0D41B1365608}"/>
              </a:ext>
            </a:extLst>
          </p:cNvPr>
          <p:cNvSpPr/>
          <p:nvPr/>
        </p:nvSpPr>
        <p:spPr bwMode="auto">
          <a:xfrm>
            <a:off x="5735960" y="1496659"/>
            <a:ext cx="720080" cy="288032"/>
          </a:xfrm>
          <a:prstGeom prst="leftRightArrow">
            <a:avLst/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262626"/>
              </a:solidFill>
              <a:effectLst/>
              <a:latin typeface="Arial" pitchFamily="17" charset="0"/>
              <a:ea typeface="Arial" pitchFamily="17" charset="0"/>
              <a:cs typeface="Arial" pitchFamily="17" charset="0"/>
              <a:sym typeface="Arial" pitchFamily="1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7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postMessage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740520"/>
            <a:ext cx="10889673" cy="56610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rgbClr val="5B595A"/>
                </a:solidFill>
              </a:rPr>
              <a:t>window.addEventListener</a:t>
            </a:r>
            <a:r>
              <a:rPr lang="en-US" sz="2400" dirty="0">
                <a:solidFill>
                  <a:srgbClr val="5B595A"/>
                </a:solidFill>
              </a:rPr>
              <a:t>("message", </a:t>
            </a:r>
            <a:r>
              <a:rPr lang="en-US" sz="2400" dirty="0" err="1">
                <a:solidFill>
                  <a:srgbClr val="5B595A"/>
                </a:solidFill>
              </a:rPr>
              <a:t>receiveMessage</a:t>
            </a:r>
            <a:r>
              <a:rPr lang="en-US" sz="2400" dirty="0">
                <a:solidFill>
                  <a:srgbClr val="5B595A"/>
                </a:solidFill>
              </a:rPr>
              <a:t>, false);</a:t>
            </a:r>
          </a:p>
          <a:p>
            <a:pPr marL="0" indent="0">
              <a:buNone/>
            </a:pPr>
            <a:endParaRPr lang="en-US" sz="2400" dirty="0">
              <a:solidFill>
                <a:srgbClr val="5B595A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5B595A"/>
                </a:solidFill>
              </a:rPr>
              <a:t>function </a:t>
            </a:r>
            <a:r>
              <a:rPr lang="en-US" sz="2400" dirty="0" err="1">
                <a:solidFill>
                  <a:srgbClr val="5B595A"/>
                </a:solidFill>
              </a:rPr>
              <a:t>receiveMessage</a:t>
            </a:r>
            <a:r>
              <a:rPr lang="en-US" sz="2400" dirty="0">
                <a:solidFill>
                  <a:srgbClr val="5B595A"/>
                </a:solidFill>
              </a:rPr>
              <a:t>(event)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B595A"/>
                </a:solidFill>
              </a:rPr>
              <a:t>	</a:t>
            </a:r>
            <a:r>
              <a:rPr lang="en-US" sz="2400" dirty="0" err="1">
                <a:solidFill>
                  <a:srgbClr val="5B595A"/>
                </a:solidFill>
              </a:rPr>
              <a:t>var</a:t>
            </a:r>
            <a:r>
              <a:rPr lang="en-US" sz="2400" dirty="0">
                <a:solidFill>
                  <a:srgbClr val="5B595A"/>
                </a:solidFill>
              </a:rPr>
              <a:t> origin = </a:t>
            </a:r>
            <a:r>
              <a:rPr lang="en-US" sz="2400" dirty="0" err="1">
                <a:solidFill>
                  <a:srgbClr val="5B595A"/>
                </a:solidFill>
              </a:rPr>
              <a:t>event.origin</a:t>
            </a:r>
            <a:r>
              <a:rPr lang="en-US" sz="2400" dirty="0">
                <a:solidFill>
                  <a:srgbClr val="5B595A"/>
                </a:solidFill>
              </a:rPr>
              <a:t> || </a:t>
            </a:r>
            <a:r>
              <a:rPr lang="en-US" sz="2400" dirty="0" err="1">
                <a:solidFill>
                  <a:srgbClr val="5B595A"/>
                </a:solidFill>
              </a:rPr>
              <a:t>event.originalEvent.origin</a:t>
            </a:r>
            <a:endParaRPr lang="en-US" sz="2400" dirty="0">
              <a:solidFill>
                <a:srgbClr val="5B595A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5B595A"/>
                </a:solidFill>
              </a:rPr>
              <a:t>	if (origin !== "</a:t>
            </a:r>
            <a:r>
              <a:rPr lang="en-US" sz="2400" dirty="0">
                <a:solidFill>
                  <a:srgbClr val="FF0000"/>
                </a:solidFill>
              </a:rPr>
              <a:t>https://</a:t>
            </a:r>
            <a:r>
              <a:rPr lang="en-US" sz="2400" dirty="0" err="1">
                <a:solidFill>
                  <a:srgbClr val="FF0000"/>
                </a:solidFill>
              </a:rPr>
              <a:t>login.example.com</a:t>
            </a:r>
            <a:r>
              <a:rPr lang="en-US" sz="2400" dirty="0">
                <a:solidFill>
                  <a:srgbClr val="5B595A"/>
                </a:solidFill>
              </a:rPr>
              <a:t>")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B595A"/>
                </a:solidFill>
              </a:rPr>
              <a:t>		return;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B595A"/>
                </a:solidFill>
              </a:rPr>
              <a:t>	// </a:t>
            </a:r>
            <a:r>
              <a:rPr lang="is-IS" sz="2400" dirty="0">
                <a:solidFill>
                  <a:srgbClr val="5B595A"/>
                </a:solidFill>
              </a:rPr>
              <a:t>…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B595A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B595A"/>
                </a:solidFill>
              </a:rPr>
              <a:t>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5B595A"/>
                </a:solidFill>
              </a:rPr>
              <a:t>var</a:t>
            </a:r>
            <a:r>
              <a:rPr lang="en-US" sz="2400" dirty="0">
                <a:solidFill>
                  <a:srgbClr val="5B595A"/>
                </a:solidFill>
              </a:rPr>
              <a:t> popup = </a:t>
            </a:r>
            <a:r>
              <a:rPr lang="en-US" sz="2400" dirty="0" err="1">
                <a:solidFill>
                  <a:srgbClr val="5B595A"/>
                </a:solidFill>
              </a:rPr>
              <a:t>window.open</a:t>
            </a:r>
            <a:r>
              <a:rPr lang="en-US" sz="2400" dirty="0">
                <a:solidFill>
                  <a:srgbClr val="5B595A"/>
                </a:solidFill>
              </a:rPr>
              <a:t>(…);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5B595A"/>
                </a:solidFill>
              </a:rPr>
              <a:t>var</a:t>
            </a:r>
            <a:r>
              <a:rPr lang="en-US" sz="2400" dirty="0">
                <a:solidFill>
                  <a:srgbClr val="5B595A"/>
                </a:solidFill>
              </a:rPr>
              <a:t> </a:t>
            </a:r>
            <a:r>
              <a:rPr lang="en-US" sz="2400" dirty="0" err="1">
                <a:solidFill>
                  <a:srgbClr val="5B595A"/>
                </a:solidFill>
              </a:rPr>
              <a:t>msg</a:t>
            </a:r>
            <a:r>
              <a:rPr lang="en-US" sz="2400" dirty="0">
                <a:solidFill>
                  <a:srgbClr val="5B595A"/>
                </a:solidFill>
              </a:rPr>
              <a:t> = “schedule event …”;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5B595A"/>
                </a:solidFill>
              </a:rPr>
              <a:t>popup.postMessage</a:t>
            </a:r>
            <a:r>
              <a:rPr lang="en-US" sz="2400" dirty="0">
                <a:solidFill>
                  <a:srgbClr val="5B595A"/>
                </a:solidFill>
              </a:rPr>
              <a:t>(</a:t>
            </a:r>
            <a:r>
              <a:rPr lang="en-US" sz="2400" dirty="0" err="1">
                <a:solidFill>
                  <a:srgbClr val="5B595A"/>
                </a:solidFill>
              </a:rPr>
              <a:t>msg</a:t>
            </a:r>
            <a:r>
              <a:rPr lang="en-US" sz="2400" dirty="0">
                <a:solidFill>
                  <a:srgbClr val="5B595A"/>
                </a:solidFill>
              </a:rPr>
              <a:t>, “</a:t>
            </a:r>
            <a:r>
              <a:rPr lang="en-US" sz="2400" dirty="0">
                <a:solidFill>
                  <a:srgbClr val="FF0000"/>
                </a:solidFill>
              </a:rPr>
              <a:t>https://</a:t>
            </a:r>
            <a:r>
              <a:rPr lang="en-US" sz="2400" dirty="0" err="1">
                <a:solidFill>
                  <a:srgbClr val="FF0000"/>
                </a:solidFill>
              </a:rPr>
              <a:t>store.example.com</a:t>
            </a:r>
            <a:r>
              <a:rPr lang="en-US" sz="2400" dirty="0">
                <a:solidFill>
                  <a:srgbClr val="5B595A"/>
                </a:solidFill>
              </a:rPr>
              <a:t>”);</a:t>
            </a:r>
          </a:p>
        </p:txBody>
      </p:sp>
    </p:spTree>
    <p:extLst>
      <p:ext uri="{BB962C8B-B14F-4D97-AF65-F5344CB8AC3E}">
        <p14:creationId xmlns:p14="http://schemas.microsoft.com/office/powerpoint/2010/main" val="84595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 vs </a:t>
            </a:r>
            <a:r>
              <a:rPr lang="en-US" dirty="0" err="1"/>
              <a:t>XMLHttpRequest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We CAN make a request, but we CAN’T read a response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document.domain</a:t>
            </a:r>
            <a:r>
              <a:rPr lang="en-US" dirty="0"/>
              <a:t> trick doesn’t work</a:t>
            </a:r>
          </a:p>
          <a:p>
            <a:r>
              <a:rPr lang="en-US" dirty="0"/>
              <a:t>Internet Explorer takes port into account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6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Origin Resource Sharing (CORS)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Access-Control-Allow-Origin:</a:t>
            </a:r>
          </a:p>
          <a:p>
            <a:r>
              <a:rPr lang="en-US" dirty="0"/>
              <a:t>Access-Control-Allow-Credentials:</a:t>
            </a:r>
          </a:p>
          <a:p>
            <a:r>
              <a:rPr lang="en-US" dirty="0"/>
              <a:t>Access-Control-Allow-Methods:</a:t>
            </a:r>
          </a:p>
        </p:txBody>
      </p:sp>
    </p:spTree>
    <p:extLst>
      <p:ext uri="{BB962C8B-B14F-4D97-AF65-F5344CB8AC3E}">
        <p14:creationId xmlns:p14="http://schemas.microsoft.com/office/powerpoint/2010/main" val="44804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Origin Resource Sharing (CORS)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Invocations of the XMLHttpRequest API in a cross-site manner</a:t>
            </a:r>
          </a:p>
          <a:p>
            <a:r>
              <a:rPr lang="en-US" dirty="0"/>
              <a:t>Web Fonts</a:t>
            </a:r>
          </a:p>
          <a:p>
            <a:r>
              <a:rPr lang="en-US" dirty="0" err="1"/>
              <a:t>WebGL</a:t>
            </a:r>
            <a:r>
              <a:rPr lang="en-US" dirty="0"/>
              <a:t> textures</a:t>
            </a:r>
          </a:p>
          <a:p>
            <a:r>
              <a:rPr lang="en-US" dirty="0"/>
              <a:t>Images/video frames drawn to a canvas using </a:t>
            </a:r>
            <a:r>
              <a:rPr lang="en-US" dirty="0" err="1"/>
              <a:t>drawImage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22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Origin Resource Sharing (CORS)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Access-Control-Allow-Origin: </a:t>
            </a:r>
            <a:r>
              <a:rPr lang="en-US" dirty="0">
                <a:solidFill>
                  <a:srgbClr val="00B0F0"/>
                </a:solidFill>
              </a:rPr>
              <a:t>&lt;origin&gt; </a:t>
            </a:r>
            <a:r>
              <a:rPr lang="en-US" dirty="0"/>
              <a:t>| </a:t>
            </a:r>
            <a:r>
              <a:rPr lang="en-US" dirty="0">
                <a:solidFill>
                  <a:srgbClr val="00B0F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848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Origin Resource Sharing (CORS)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Access-Control-Allow-Credentials: </a:t>
            </a:r>
            <a:r>
              <a:rPr lang="en-US" dirty="0">
                <a:solidFill>
                  <a:srgbClr val="00B0F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06388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  <a:p>
            <a:r>
              <a:rPr lang="en-US" dirty="0"/>
              <a:t>XSS</a:t>
            </a:r>
          </a:p>
          <a:p>
            <a:r>
              <a:rPr lang="en-US" dirty="0"/>
              <a:t>CSRF</a:t>
            </a:r>
          </a:p>
        </p:txBody>
      </p:sp>
    </p:spTree>
    <p:extLst>
      <p:ext uri="{BB962C8B-B14F-4D97-AF65-F5344CB8AC3E}">
        <p14:creationId xmlns:p14="http://schemas.microsoft.com/office/powerpoint/2010/main" val="1503885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Origin Resource Sharing (CORS)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5B595A"/>
              </a:solidFill>
            </a:endParaRPr>
          </a:p>
          <a:p>
            <a:r>
              <a:rPr lang="en-US" dirty="0">
                <a:solidFill>
                  <a:srgbClr val="5B595A"/>
                </a:solidFill>
              </a:rPr>
              <a:t>Potential issues:</a:t>
            </a:r>
          </a:p>
          <a:p>
            <a:pPr lvl="1"/>
            <a:r>
              <a:rPr lang="en-US" dirty="0">
                <a:solidFill>
                  <a:srgbClr val="5B595A"/>
                </a:solidFill>
              </a:rPr>
              <a:t>All origins are permitted for “testing”</a:t>
            </a:r>
          </a:p>
          <a:p>
            <a:pPr lvl="1"/>
            <a:r>
              <a:rPr lang="en-US" dirty="0">
                <a:solidFill>
                  <a:srgbClr val="5B595A"/>
                </a:solidFill>
              </a:rPr>
              <a:t>Incorrect validation (regex)</a:t>
            </a:r>
          </a:p>
          <a:p>
            <a:pPr lvl="1"/>
            <a:r>
              <a:rPr lang="en-US" dirty="0">
                <a:solidFill>
                  <a:srgbClr val="5B595A"/>
                </a:solidFill>
              </a:rPr>
              <a:t>Header injection</a:t>
            </a:r>
          </a:p>
          <a:p>
            <a:pPr lvl="1"/>
            <a:endParaRPr lang="en-US" dirty="0">
              <a:solidFill>
                <a:srgbClr val="5B595A"/>
              </a:solidFill>
            </a:endParaRPr>
          </a:p>
          <a:p>
            <a:r>
              <a:rPr lang="en-US" dirty="0">
                <a:solidFill>
                  <a:srgbClr val="5B595A"/>
                </a:solidFill>
              </a:rPr>
              <a:t>Origin: http://www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5B595A"/>
                </a:solidFill>
              </a:rPr>
              <a:t>nsa.gov</a:t>
            </a:r>
          </a:p>
          <a:p>
            <a:r>
              <a:rPr lang="en-US" dirty="0">
                <a:solidFill>
                  <a:srgbClr val="5B595A"/>
                </a:solidFill>
              </a:rPr>
              <a:t>Origin: http://www.nsa.gov</a:t>
            </a:r>
            <a:r>
              <a:rPr lang="en-US" dirty="0">
                <a:solidFill>
                  <a:srgbClr val="FF0000"/>
                </a:solidFill>
              </a:rPr>
              <a:t>.evil.com</a:t>
            </a:r>
          </a:p>
          <a:p>
            <a:r>
              <a:rPr lang="en-US" dirty="0">
                <a:solidFill>
                  <a:srgbClr val="5B595A"/>
                </a:solidFill>
              </a:rPr>
              <a:t>Origin: </a:t>
            </a:r>
            <a:r>
              <a:rPr lang="en-US" dirty="0">
                <a:solidFill>
                  <a:srgbClr val="FF0000"/>
                </a:solidFill>
              </a:rPr>
              <a:t>(null)</a:t>
            </a:r>
          </a:p>
        </p:txBody>
      </p:sp>
    </p:spTree>
    <p:extLst>
      <p:ext uri="{BB962C8B-B14F-4D97-AF65-F5344CB8AC3E}">
        <p14:creationId xmlns:p14="http://schemas.microsoft.com/office/powerpoint/2010/main" val="333480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Cookies: scope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0863" y="1268760"/>
          <a:ext cx="856773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Cookie set at </a:t>
                      </a:r>
                      <a:r>
                        <a:rPr lang="en-US" sz="2000" dirty="0" err="1"/>
                        <a:t>foo.example.com</a:t>
                      </a:r>
                      <a:r>
                        <a:rPr lang="en-US" sz="2000" dirty="0"/>
                        <a:t>,</a:t>
                      </a:r>
                    </a:p>
                    <a:p>
                      <a:r>
                        <a:rPr lang="en-US" sz="2000" dirty="0"/>
                        <a:t>domain</a:t>
                      </a:r>
                      <a:r>
                        <a:rPr lang="en-US" sz="2000" baseline="0" dirty="0"/>
                        <a:t> parameter is</a:t>
                      </a:r>
                      <a:endParaRPr lang="en-US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Scope of</a:t>
                      </a:r>
                      <a:r>
                        <a:rPr lang="en-US" sz="2000" baseline="0" dirty="0"/>
                        <a:t> the resulting cookie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Non-IE browsers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Internet Explorer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(not set)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foo.example.com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*.</a:t>
                      </a:r>
                      <a:r>
                        <a:rPr lang="en-US" sz="2000" dirty="0" err="1"/>
                        <a:t>foo.example.com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bar.foo.example.com</a:t>
                      </a:r>
                      <a:endParaRPr lang="en-US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set:</a:t>
                      </a:r>
                      <a:r>
                        <a:rPr lang="en-US" sz="2000" baseline="0" dirty="0"/>
                        <a:t> domain more specific than origin</a:t>
                      </a:r>
                      <a:endParaRPr lang="en-US" sz="20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foo.example.com</a:t>
                      </a:r>
                      <a:endParaRPr lang="en-US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*.</a:t>
                      </a:r>
                      <a:r>
                        <a:rPr lang="en-US" sz="2000" dirty="0" err="1"/>
                        <a:t>foo.example.com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baz.example.com</a:t>
                      </a:r>
                      <a:endParaRPr lang="en-US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set: domain mismatch</a:t>
                      </a:r>
                      <a:endParaRPr lang="en-US" sz="20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example.com</a:t>
                      </a:r>
                      <a:endParaRPr lang="en-US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*.</a:t>
                      </a:r>
                      <a:r>
                        <a:rPr lang="en-US" sz="2000" dirty="0" err="1"/>
                        <a:t>example.com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ample.com</a:t>
                      </a:r>
                      <a:endParaRPr lang="en-US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Not set: domain mismatch</a:t>
                      </a:r>
                      <a:endParaRPr lang="en-US" sz="20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.com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</a:t>
                      </a:r>
                      <a:r>
                        <a:rPr lang="en-US" sz="2000" baseline="0" dirty="0"/>
                        <a:t> set: domain too broad, security risk</a:t>
                      </a:r>
                      <a:endParaRPr lang="en-US" sz="20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93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796" y="1558053"/>
            <a:ext cx="3360179" cy="4569082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2301523" y="2863709"/>
            <a:ext cx="1639303" cy="484632"/>
          </a:xfrm>
          <a:prstGeom prst="notchedRightArrow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7970" y="3693019"/>
            <a:ext cx="2538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JavaScript</a:t>
            </a:r>
          </a:p>
          <a:p>
            <a:pPr algn="ctr"/>
            <a:r>
              <a:rPr lang="en-US" sz="2400" dirty="0" err="1"/>
              <a:t>document.cookie</a:t>
            </a:r>
            <a:endParaRPr lang="en-US" sz="2400" dirty="0"/>
          </a:p>
        </p:txBody>
      </p:sp>
      <p:sp>
        <p:nvSpPr>
          <p:cNvPr id="7" name="Notched Right Arrow 6"/>
          <p:cNvSpPr/>
          <p:nvPr/>
        </p:nvSpPr>
        <p:spPr>
          <a:xfrm flipH="1">
            <a:off x="8427896" y="2860613"/>
            <a:ext cx="1639303" cy="484632"/>
          </a:xfrm>
          <a:prstGeom prst="notch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96192" y="3693020"/>
            <a:ext cx="1707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Server</a:t>
            </a:r>
          </a:p>
          <a:p>
            <a:pPr algn="ctr"/>
            <a:r>
              <a:rPr lang="en-US" sz="2400" dirty="0"/>
              <a:t>Set-Cookie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9034" y="3212186"/>
            <a:ext cx="2460918" cy="2232248"/>
          </a:xfrm>
          <a:prstGeom prst="rect">
            <a:avLst/>
          </a:prstGeom>
          <a:solidFill>
            <a:schemeClr val="bg1">
              <a:lumMod val="65000"/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IE: 50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Chrome: 180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Firefox: 150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Safari: </a:t>
            </a:r>
            <a:r>
              <a:rPr lang="ru-RU" sz="2800" b="1" dirty="0">
                <a:solidFill>
                  <a:schemeClr val="tx1"/>
                </a:solidFill>
              </a:rPr>
              <a:t>6</a:t>
            </a:r>
            <a:r>
              <a:rPr lang="en-US" sz="2800" b="1" dirty="0">
                <a:solidFill>
                  <a:schemeClr val="tx1"/>
                </a:solidFill>
              </a:rPr>
              <a:t>00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Edge: ?</a:t>
            </a:r>
          </a:p>
        </p:txBody>
      </p:sp>
    </p:spTree>
    <p:extLst>
      <p:ext uri="{BB962C8B-B14F-4D97-AF65-F5344CB8AC3E}">
        <p14:creationId xmlns:p14="http://schemas.microsoft.com/office/powerpoint/2010/main" val="4067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E012-7E99-E648-BCCD-8F384532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U" dirty="0"/>
              <a:t>SameSite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931FC-C368-734B-8AAF-F1859BBE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RU" dirty="0"/>
              <a:t>Lax (default)</a:t>
            </a:r>
          </a:p>
          <a:p>
            <a:pPr lvl="1"/>
            <a:r>
              <a:rPr lang="en-GB" dirty="0"/>
              <a:t>not sent on normal cross-site </a:t>
            </a:r>
            <a:r>
              <a:rPr lang="en-GB" dirty="0" err="1"/>
              <a:t>subrequests</a:t>
            </a:r>
            <a:endParaRPr lang="en-GB" dirty="0"/>
          </a:p>
          <a:p>
            <a:pPr lvl="1"/>
            <a:r>
              <a:rPr lang="en-GB" dirty="0"/>
              <a:t>sent when a user is navigating to the origin site</a:t>
            </a:r>
          </a:p>
          <a:p>
            <a:pPr lvl="1"/>
            <a:endParaRPr lang="en-GB" dirty="0"/>
          </a:p>
          <a:p>
            <a:r>
              <a:rPr lang="en-GB" dirty="0"/>
              <a:t>Strict</a:t>
            </a:r>
          </a:p>
          <a:p>
            <a:pPr lvl="1"/>
            <a:r>
              <a:rPr lang="en-GB" dirty="0"/>
              <a:t>will only be sent in a first-party </a:t>
            </a:r>
            <a:r>
              <a:rPr lang="en-GB" dirty="0" err="1"/>
              <a:t>contex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None</a:t>
            </a:r>
          </a:p>
          <a:p>
            <a:pPr lvl="1"/>
            <a:r>
              <a:rPr lang="en-GB" dirty="0"/>
              <a:t>will be sent in all contexts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104081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Ambient credentials</a:t>
            </a:r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13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Cross-Origin Writes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CSRF</a:t>
            </a:r>
          </a:p>
          <a:p>
            <a:pPr marL="0" indent="0" algn="ctr">
              <a:buNone/>
            </a:pPr>
            <a:r>
              <a:rPr lang="en-US" dirty="0"/>
              <a:t>Cross Site Request Forgery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https://www.owasp.org/index.php/CSRF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08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CSRF</a:t>
            </a:r>
          </a:p>
        </p:txBody>
      </p:sp>
      <p:pic>
        <p:nvPicPr>
          <p:cNvPr id="6" name="Picture 5" descr="Screen Shot 2014-10-21 at 11.24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88" y="850107"/>
            <a:ext cx="5716104" cy="4287078"/>
          </a:xfrm>
          <a:prstGeom prst="rect">
            <a:avLst/>
          </a:prstGeom>
        </p:spPr>
      </p:pic>
      <p:pic>
        <p:nvPicPr>
          <p:cNvPr id="4" name="Picture 3" descr="Screen Shot 2014-10-21 at 11.24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7" y="1677428"/>
            <a:ext cx="6180482" cy="4613041"/>
          </a:xfrm>
          <a:prstGeom prst="rect">
            <a:avLst/>
          </a:prstGeom>
        </p:spPr>
      </p:pic>
      <p:pic>
        <p:nvPicPr>
          <p:cNvPr id="5" name="Picture 4" descr="Screen Shot 2014-10-21 at 11.27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90" y="850108"/>
            <a:ext cx="5716103" cy="432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CSRF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Create/update/remove data on behalf victim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Hijack accounts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Leverage complex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29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CSRF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POST for write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 hoc protections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Synchronizer Token Pattern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Double submit cookies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Cookie to header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3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Synchronizer Token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&lt;form action="/order" method="POST"&gt;</a:t>
            </a: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  &lt;input type="hidden</a:t>
            </a:r>
            <a:r>
              <a:rPr lang="en-US" sz="2800" dirty="0"/>
              <a:t>"</a:t>
            </a:r>
            <a:endParaRPr lang="en-US" sz="2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    name=</a:t>
            </a:r>
            <a:r>
              <a:rPr lang="en-US" sz="2800" dirty="0"/>
              <a:t>"</a:t>
            </a:r>
            <a:r>
              <a:rPr lang="en-US" sz="2800" dirty="0" err="1">
                <a:latin typeface="Courier"/>
                <a:cs typeface="Courier"/>
              </a:rPr>
              <a:t>CSRFToken</a:t>
            </a:r>
            <a:r>
              <a:rPr lang="en-US" sz="2800" dirty="0"/>
              <a:t>"</a:t>
            </a:r>
            <a:endParaRPr lang="en-US" sz="2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    value="</a:t>
            </a:r>
            <a:r>
              <a:rPr lang="en-US" sz="2800" b="1" dirty="0" err="1">
                <a:latin typeface="Courier"/>
                <a:cs typeface="Courier"/>
              </a:rPr>
              <a:t>JwhKBtIPHEUV</a:t>
            </a:r>
            <a:r>
              <a:rPr lang="en-US" sz="2800" dirty="0">
                <a:latin typeface="Courier"/>
                <a:cs typeface="Courier"/>
              </a:rPr>
              <a:t>"&gt;</a:t>
            </a: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  …</a:t>
            </a: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&lt;/form&gt;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3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46" y="2784520"/>
            <a:ext cx="11260308" cy="12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8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submit 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Set-Cookie: </a:t>
            </a:r>
            <a:r>
              <a:rPr lang="en-US" sz="2400" dirty="0" err="1">
                <a:latin typeface="Courier"/>
                <a:cs typeface="Courier"/>
              </a:rPr>
              <a:t>Csrf</a:t>
            </a:r>
            <a:r>
              <a:rPr lang="en-US" sz="2400" dirty="0">
                <a:latin typeface="Courier"/>
                <a:cs typeface="Courier"/>
              </a:rPr>
              <a:t>-token=</a:t>
            </a:r>
            <a:r>
              <a:rPr lang="en-US" sz="2400" b="1" dirty="0">
                <a:latin typeface="Courier"/>
                <a:cs typeface="Courier"/>
              </a:rPr>
              <a:t>i8XNjC4b8KV…Wgp2BFwql</a:t>
            </a:r>
            <a:r>
              <a:rPr lang="en-US" sz="2400" dirty="0">
                <a:latin typeface="Courier"/>
                <a:cs typeface="Courier"/>
              </a:rPr>
              <a:t>;…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&lt;form action="/order" method="POST"&gt;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&lt;input type="hidden</a:t>
            </a:r>
            <a:r>
              <a:rPr lang="en-US" sz="2400" dirty="0"/>
              <a:t>"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  name=</a:t>
            </a:r>
            <a:r>
              <a:rPr lang="en-US" sz="2400" dirty="0"/>
              <a:t>”</a:t>
            </a:r>
            <a:r>
              <a:rPr lang="en-US" sz="2400" dirty="0" err="1">
                <a:latin typeface="Courier"/>
                <a:cs typeface="Courier"/>
              </a:rPr>
              <a:t>CSRFToken</a:t>
            </a:r>
            <a:r>
              <a:rPr lang="en-US" sz="2400" dirty="0"/>
              <a:t>"</a:t>
            </a: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  value=</a:t>
            </a:r>
            <a:r>
              <a:rPr lang="en-US" sz="2400" dirty="0"/>
              <a:t>"</a:t>
            </a:r>
            <a:r>
              <a:rPr lang="en-US" sz="2400" b="1" dirty="0">
                <a:latin typeface="Courier"/>
                <a:cs typeface="Courier"/>
              </a:rPr>
              <a:t>i8XNjC4b8KV…Wgp2BFwql</a:t>
            </a:r>
            <a:r>
              <a:rPr lang="en-US" sz="2400" dirty="0">
                <a:latin typeface="Courier"/>
                <a:cs typeface="Courier"/>
              </a:rPr>
              <a:t>"&gt;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…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&lt;/form&gt;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9068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 to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cs typeface="Courier"/>
            </a:endParaRPr>
          </a:p>
          <a:p>
            <a:pPr marL="0" indent="0" algn="ctr">
              <a:buNone/>
            </a:pPr>
            <a:r>
              <a:rPr lang="en-US" dirty="0">
                <a:cs typeface="Courier"/>
              </a:rPr>
              <a:t>Send unpredictable value in HTTP header.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Set-Cookie: </a:t>
            </a:r>
            <a:r>
              <a:rPr lang="en-US" sz="2800" dirty="0" err="1">
                <a:latin typeface="Courier"/>
                <a:cs typeface="Courier"/>
              </a:rPr>
              <a:t>Csrf</a:t>
            </a:r>
            <a:r>
              <a:rPr lang="en-US" sz="2800" dirty="0">
                <a:latin typeface="Courier"/>
                <a:cs typeface="Courier"/>
              </a:rPr>
              <a:t>-token=i8XNjC4b8KVo…8Wgp2BFwql;…</a:t>
            </a: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X-</a:t>
            </a:r>
            <a:r>
              <a:rPr lang="en-US" sz="2800" dirty="0" err="1">
                <a:latin typeface="Courier"/>
                <a:cs typeface="Courier"/>
              </a:rPr>
              <a:t>Csrf</a:t>
            </a:r>
            <a:r>
              <a:rPr lang="en-US" sz="2800" dirty="0">
                <a:latin typeface="Courier"/>
                <a:cs typeface="Courier"/>
              </a:rPr>
              <a:t>-Token: i8XNjC4b8KVo…8Wgp2BFwql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19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to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XSS</a:t>
            </a:r>
          </a:p>
          <a:p>
            <a:pPr marL="0" indent="0" algn="ctr">
              <a:buNone/>
            </a:pPr>
            <a:r>
              <a:rPr lang="en-US" dirty="0"/>
              <a:t>Cross Site Scripting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https://www.owasp.org/index.php/XSS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34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Screen Shot 2014-10-21 at 22.43.5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9" r="19059"/>
          <a:stretch>
            <a:fillRect/>
          </a:stretch>
        </p:blipFill>
        <p:spPr>
          <a:xfrm>
            <a:off x="1933113" y="0"/>
            <a:ext cx="8338474" cy="6295602"/>
          </a:xfrm>
        </p:spPr>
      </p:pic>
    </p:spTree>
    <p:extLst>
      <p:ext uri="{BB962C8B-B14F-4D97-AF65-F5344CB8AC3E}">
        <p14:creationId xmlns:p14="http://schemas.microsoft.com/office/powerpoint/2010/main" val="2063449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2" descr="Screen Shot 2014-10-21 at 22.49.2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r="20792"/>
          <a:stretch/>
        </p:blipFill>
        <p:spPr>
          <a:xfrm>
            <a:off x="1978100" y="97765"/>
            <a:ext cx="8248500" cy="6227650"/>
          </a:xfrm>
        </p:spPr>
      </p:pic>
    </p:spTree>
    <p:extLst>
      <p:ext uri="{BB962C8B-B14F-4D97-AF65-F5344CB8AC3E}">
        <p14:creationId xmlns:p14="http://schemas.microsoft.com/office/powerpoint/2010/main" val="189258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XSS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Bypass Same-Origin Policy</a:t>
            </a:r>
          </a:p>
          <a:p>
            <a:pPr marL="0" indent="0" algn="ctr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Steal data, CSRF tokens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Deploy malware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Hijack accounts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Whatever…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28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Site Scripting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Persistent</a:t>
            </a:r>
          </a:p>
          <a:p>
            <a:r>
              <a:rPr lang="en-US" dirty="0"/>
              <a:t>Reflected</a:t>
            </a:r>
          </a:p>
          <a:p>
            <a:r>
              <a:rPr lang="en-US" dirty="0"/>
              <a:t>Dom-based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9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XSS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Save data into</a:t>
            </a:r>
          </a:p>
          <a:p>
            <a:pPr marL="914400" lvl="1" indent="-514350"/>
            <a:r>
              <a:rPr lang="en-US" dirty="0"/>
              <a:t>Database, file, logs,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Render data without escaping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12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Screen Shot 2014-10-21 at 23.29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" b="193"/>
          <a:stretch>
            <a:fillRect/>
          </a:stretch>
        </p:blipFill>
        <p:spPr bwMode="auto">
          <a:xfrm>
            <a:off x="1796728" y="111125"/>
            <a:ext cx="5068734" cy="38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5" name="Picture 4" descr="Screen Shot 2014-10-21 at 23.29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41" y="2439149"/>
            <a:ext cx="5232400" cy="3924300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8418398" y="592129"/>
            <a:ext cx="1203739" cy="1126435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Site DB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148398" y="1155345"/>
            <a:ext cx="11595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036832" y="1817955"/>
            <a:ext cx="0" cy="621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732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10-21 at 23.30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88" y="111125"/>
            <a:ext cx="5181600" cy="3911600"/>
          </a:xfrm>
          <a:prstGeom prst="rect">
            <a:avLst/>
          </a:prstGeom>
        </p:spPr>
      </p:pic>
      <p:pic>
        <p:nvPicPr>
          <p:cNvPr id="5" name="Picture 4" descr="Screen Shot 2014-10-21 at 23.30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92" y="2384425"/>
            <a:ext cx="51943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3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 -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Read/embed resources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&lt;script </a:t>
            </a:r>
            <a:r>
              <a:rPr lang="en-US" sz="2400" dirty="0" err="1">
                <a:latin typeface="Courier"/>
                <a:cs typeface="Courier"/>
              </a:rPr>
              <a:t>src</a:t>
            </a:r>
            <a:r>
              <a:rPr lang="en-US" sz="2400" dirty="0">
                <a:latin typeface="Courier"/>
                <a:cs typeface="Courier"/>
              </a:rPr>
              <a:t>="https://</a:t>
            </a:r>
            <a:r>
              <a:rPr lang="en-US" sz="2400" dirty="0" err="1">
                <a:latin typeface="Courier"/>
                <a:cs typeface="Courier"/>
              </a:rPr>
              <a:t>example.com</a:t>
            </a:r>
            <a:r>
              <a:rPr lang="en-US" sz="2400" dirty="0">
                <a:latin typeface="Courier"/>
                <a:cs typeface="Courier"/>
              </a:rPr>
              <a:t>/</a:t>
            </a:r>
            <a:r>
              <a:rPr lang="en-US" sz="2400" dirty="0" err="1">
                <a:latin typeface="Courier"/>
                <a:cs typeface="Courier"/>
              </a:rPr>
              <a:t>lib.js</a:t>
            </a:r>
            <a:r>
              <a:rPr lang="en-US" sz="2400" dirty="0">
                <a:latin typeface="Courier"/>
                <a:cs typeface="Courier"/>
              </a:rPr>
              <a:t>"&gt; 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&lt;/script&gt;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b="1" dirty="0">
                <a:latin typeface="Courier"/>
                <a:cs typeface="Courier"/>
              </a:rPr>
              <a:t>Send data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&lt;form action="https://</a:t>
            </a:r>
            <a:r>
              <a:rPr lang="en-US" sz="2400" dirty="0" err="1">
                <a:latin typeface="Courier"/>
                <a:cs typeface="Courier"/>
              </a:rPr>
              <a:t>example.com</a:t>
            </a:r>
            <a:r>
              <a:rPr lang="en-US" sz="2400" dirty="0">
                <a:latin typeface="Courier"/>
                <a:cs typeface="Courier"/>
              </a:rPr>
              <a:t>/login"&gt;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  … &lt;input type="password”&gt; …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&lt;/form&gt;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65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 Based XSS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JavaScript modifies DOM using untrusted data without proper escaping.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10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 Based XSS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&lt;script&gt;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var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href</a:t>
            </a:r>
            <a:r>
              <a:rPr lang="en-US" sz="2000" dirty="0">
                <a:latin typeface="Courier"/>
                <a:cs typeface="Courier"/>
              </a:rPr>
              <a:t> = </a:t>
            </a:r>
            <a:r>
              <a:rPr lang="en-US" sz="2000" dirty="0" err="1">
                <a:latin typeface="Courier"/>
                <a:cs typeface="Courier"/>
              </a:rPr>
              <a:t>document.location.href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var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lang</a:t>
            </a:r>
            <a:r>
              <a:rPr lang="en-US" sz="2000" dirty="0">
                <a:latin typeface="Courier"/>
                <a:cs typeface="Courier"/>
              </a:rPr>
              <a:t> = </a:t>
            </a:r>
            <a:r>
              <a:rPr lang="en-US" sz="2000" dirty="0" err="1">
                <a:latin typeface="Courier"/>
                <a:cs typeface="Courier"/>
              </a:rPr>
              <a:t>href.substring</a:t>
            </a:r>
            <a:r>
              <a:rPr lang="en-US" sz="2000" dirty="0">
                <a:latin typeface="Courier"/>
                <a:cs typeface="Courier"/>
              </a:rPr>
              <a:t>(</a:t>
            </a:r>
            <a:r>
              <a:rPr lang="en-US" sz="2000" dirty="0" err="1">
                <a:latin typeface="Courier"/>
                <a:cs typeface="Courier"/>
              </a:rPr>
              <a:t>href.indexOf</a:t>
            </a:r>
            <a:r>
              <a:rPr lang="en-US" sz="2000" dirty="0">
                <a:latin typeface="Courier"/>
                <a:cs typeface="Courier"/>
              </a:rPr>
              <a:t>("</a:t>
            </a:r>
            <a:r>
              <a:rPr lang="en-US" sz="2000" dirty="0" err="1">
                <a:latin typeface="Courier"/>
                <a:cs typeface="Courier"/>
              </a:rPr>
              <a:t>lang</a:t>
            </a:r>
            <a:r>
              <a:rPr lang="en-US" sz="2000" dirty="0">
                <a:latin typeface="Courier"/>
                <a:cs typeface="Courier"/>
              </a:rPr>
              <a:t>=")+5);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document.write</a:t>
            </a:r>
            <a:r>
              <a:rPr lang="en-US" sz="2000" dirty="0">
                <a:latin typeface="Courier"/>
                <a:cs typeface="Courier"/>
              </a:rPr>
              <a:t>("Current language is " + </a:t>
            </a:r>
            <a:r>
              <a:rPr lang="en-US" sz="2000" dirty="0" err="1">
                <a:latin typeface="Courier"/>
                <a:cs typeface="Courier"/>
              </a:rPr>
              <a:t>lang</a:t>
            </a:r>
            <a:r>
              <a:rPr lang="en-US" sz="20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 Based XSS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&lt;script&gt;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var</a:t>
            </a:r>
            <a:r>
              <a:rPr lang="en-US" sz="2000" dirty="0">
                <a:latin typeface="Courier"/>
                <a:cs typeface="Courier"/>
              </a:rPr>
              <a:t> h = </a:t>
            </a:r>
            <a:r>
              <a:rPr lang="en-US" sz="2000" dirty="0" err="1">
                <a:latin typeface="Courier"/>
                <a:cs typeface="Courier"/>
              </a:rPr>
              <a:t>document.location.href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var</a:t>
            </a:r>
            <a:r>
              <a:rPr lang="en-US" sz="2000" dirty="0">
                <a:latin typeface="Courier"/>
                <a:cs typeface="Courier"/>
              </a:rPr>
              <a:t> page = </a:t>
            </a:r>
            <a:r>
              <a:rPr lang="en-US" sz="2000" dirty="0" err="1">
                <a:latin typeface="Courier"/>
                <a:cs typeface="Courier"/>
              </a:rPr>
              <a:t>h.substring</a:t>
            </a:r>
            <a:r>
              <a:rPr lang="en-US" sz="2000" dirty="0">
                <a:latin typeface="Courier"/>
                <a:cs typeface="Courier"/>
              </a:rPr>
              <a:t>(</a:t>
            </a:r>
            <a:r>
              <a:rPr lang="en-US" sz="2000" dirty="0" err="1">
                <a:latin typeface="Courier"/>
                <a:cs typeface="Courier"/>
              </a:rPr>
              <a:t>h.indexOf</a:t>
            </a:r>
            <a:r>
              <a:rPr lang="en-US" sz="2000" dirty="0">
                <a:latin typeface="Courier"/>
                <a:cs typeface="Courier"/>
              </a:rPr>
              <a:t>("page=")+5);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document.write</a:t>
            </a:r>
            <a:r>
              <a:rPr lang="en-US" sz="2000" dirty="0">
                <a:latin typeface="Courier"/>
                <a:cs typeface="Courier"/>
              </a:rPr>
              <a:t>("&lt;</a:t>
            </a:r>
            <a:r>
              <a:rPr lang="en-US" sz="2000" dirty="0" err="1">
                <a:latin typeface="Courier"/>
                <a:cs typeface="Courier"/>
              </a:rPr>
              <a:t>iframe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src</a:t>
            </a:r>
            <a:r>
              <a:rPr lang="en-US" sz="2000" dirty="0">
                <a:latin typeface="Courier"/>
                <a:cs typeface="Courier"/>
              </a:rPr>
              <a:t>=\"" + page + "\"&gt;&lt;/</a:t>
            </a:r>
            <a:r>
              <a:rPr lang="en-US" sz="2000" dirty="0" err="1">
                <a:latin typeface="Courier"/>
                <a:cs typeface="Courier"/>
              </a:rPr>
              <a:t>firame</a:t>
            </a:r>
            <a:r>
              <a:rPr lang="en-US" sz="2000" dirty="0">
                <a:latin typeface="Courier"/>
                <a:cs typeface="Courier"/>
              </a:rPr>
              <a:t>&gt;");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97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XSS protection</a:t>
            </a:r>
          </a:p>
        </p:txBody>
      </p:sp>
      <p:pic>
        <p:nvPicPr>
          <p:cNvPr id="4" name="Content Placeholder 3" descr="Screen Shot 2014-10-22 at 00.28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56" y="1034234"/>
            <a:ext cx="9616288" cy="47895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967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data processing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Arrow Callout 3"/>
          <p:cNvSpPr/>
          <p:nvPr/>
        </p:nvSpPr>
        <p:spPr>
          <a:xfrm>
            <a:off x="1789043" y="2330174"/>
            <a:ext cx="2065131" cy="872435"/>
          </a:xfrm>
          <a:prstGeom prst="rightArrowCallou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Untrusted Input</a:t>
            </a:r>
          </a:p>
        </p:txBody>
      </p:sp>
      <p:sp>
        <p:nvSpPr>
          <p:cNvPr id="5" name="Right Arrow Callout 4"/>
          <p:cNvSpPr/>
          <p:nvPr/>
        </p:nvSpPr>
        <p:spPr>
          <a:xfrm>
            <a:off x="3951356" y="2330174"/>
            <a:ext cx="2065131" cy="872435"/>
          </a:xfrm>
          <a:prstGeom prst="rightArrow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Normalize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1789042" y="4295913"/>
            <a:ext cx="1373808" cy="872435"/>
          </a:xfrm>
          <a:prstGeom prst="foldedCorner">
            <a:avLst>
              <a:gd name="adj" fmla="val 3284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8" name="Right Arrow Callout 7"/>
          <p:cNvSpPr/>
          <p:nvPr/>
        </p:nvSpPr>
        <p:spPr>
          <a:xfrm>
            <a:off x="6168887" y="2330174"/>
            <a:ext cx="2065131" cy="872435"/>
          </a:xfrm>
          <a:prstGeom prst="rightArrow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Validate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9751392" y="2667000"/>
            <a:ext cx="750957" cy="2263914"/>
          </a:xfrm>
          <a:prstGeom prst="curved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59913" y="2330174"/>
            <a:ext cx="1391478" cy="8724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Filter</a:t>
            </a:r>
            <a:endParaRPr lang="en-US" dirty="0"/>
          </a:p>
        </p:txBody>
      </p:sp>
      <p:sp>
        <p:nvSpPr>
          <p:cNvPr id="11" name="Left Arrow Callout 10"/>
          <p:cNvSpPr/>
          <p:nvPr/>
        </p:nvSpPr>
        <p:spPr>
          <a:xfrm>
            <a:off x="7432262" y="4290392"/>
            <a:ext cx="2230782" cy="87243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89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Binding API /</a:t>
            </a:r>
          </a:p>
          <a:p>
            <a:pPr algn="ctr"/>
            <a:r>
              <a:rPr lang="en-US" dirty="0"/>
              <a:t>Escaping</a:t>
            </a:r>
          </a:p>
        </p:txBody>
      </p:sp>
      <p:sp>
        <p:nvSpPr>
          <p:cNvPr id="12" name="Left Arrow Callout 11"/>
          <p:cNvSpPr/>
          <p:nvPr/>
        </p:nvSpPr>
        <p:spPr>
          <a:xfrm>
            <a:off x="3231324" y="4295913"/>
            <a:ext cx="2102677" cy="872435"/>
          </a:xfrm>
          <a:prstGeom prst="leftArrow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Escaping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632173" y="4290392"/>
            <a:ext cx="1678610" cy="872435"/>
            <a:chOff x="4108173" y="4290391"/>
            <a:chExt cx="1678610" cy="872435"/>
          </a:xfrm>
        </p:grpSpPr>
        <p:sp>
          <p:nvSpPr>
            <p:cNvPr id="6" name="Can 5"/>
            <p:cNvSpPr/>
            <p:nvPr/>
          </p:nvSpPr>
          <p:spPr>
            <a:xfrm>
              <a:off x="4759739" y="4290391"/>
              <a:ext cx="1027044" cy="872435"/>
            </a:xfrm>
            <a:prstGeom prst="can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Storage</a:t>
              </a:r>
            </a:p>
          </p:txBody>
        </p:sp>
        <p:sp>
          <p:nvSpPr>
            <p:cNvPr id="13" name="Left Arrow 12"/>
            <p:cNvSpPr/>
            <p:nvPr/>
          </p:nvSpPr>
          <p:spPr>
            <a:xfrm>
              <a:off x="4108173" y="4544391"/>
              <a:ext cx="651565" cy="386523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Left Bracket 13"/>
          <p:cNvSpPr/>
          <p:nvPr/>
        </p:nvSpPr>
        <p:spPr>
          <a:xfrm>
            <a:off x="8296965" y="1811130"/>
            <a:ext cx="125896" cy="1833218"/>
          </a:xfrm>
          <a:prstGeom prst="leftBracke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ket 14"/>
          <p:cNvSpPr/>
          <p:nvPr/>
        </p:nvSpPr>
        <p:spPr>
          <a:xfrm>
            <a:off x="9751391" y="1811130"/>
            <a:ext cx="88348" cy="1833218"/>
          </a:xfrm>
          <a:prstGeom prst="rightBracke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3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XSS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&lt;!– </a:t>
            </a:r>
            <a:r>
              <a:rPr lang="en-US" sz="2800" dirty="0">
                <a:solidFill>
                  <a:srgbClr val="FF0000"/>
                </a:solidFill>
                <a:latin typeface="Courier"/>
                <a:cs typeface="Courier"/>
              </a:rPr>
              <a:t>NEVER UNTRUSTED INPUT </a:t>
            </a:r>
            <a:r>
              <a:rPr lang="en-US" sz="2800" dirty="0">
                <a:latin typeface="Courier"/>
                <a:cs typeface="Courier"/>
              </a:rPr>
              <a:t>--&gt;</a:t>
            </a:r>
          </a:p>
          <a:p>
            <a:pPr marL="0" indent="0">
              <a:buNone/>
            </a:pPr>
            <a:endParaRPr lang="en-US" sz="2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&lt;style&gt;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Courier"/>
                <a:cs typeface="Courier"/>
              </a:rPr>
              <a:t>NEVER UNTRUSTED INPUT</a:t>
            </a: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&lt;/style&gt;</a:t>
            </a:r>
          </a:p>
          <a:p>
            <a:pPr marL="0" indent="0">
              <a:buNone/>
            </a:pPr>
            <a:endParaRPr lang="en-US" sz="2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&lt;script&gt;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Courier"/>
                <a:cs typeface="Courier"/>
              </a:rPr>
              <a:t>NEVER UNTRUSTED INPUT</a:t>
            </a: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&lt;/script&gt;</a:t>
            </a:r>
          </a:p>
          <a:p>
            <a:pPr marL="0" indent="0">
              <a:buNone/>
            </a:pPr>
            <a:endParaRPr lang="en-US" sz="2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800" dirty="0">
                <a:latin typeface="Courier"/>
                <a:cs typeface="Courier"/>
              </a:rPr>
              <a:t>&lt;</a:t>
            </a:r>
            <a:r>
              <a:rPr lang="en-US" sz="2800" dirty="0">
                <a:solidFill>
                  <a:srgbClr val="FF0000"/>
                </a:solidFill>
                <a:latin typeface="Courier"/>
                <a:cs typeface="Courier"/>
              </a:rPr>
              <a:t>NEVER </a:t>
            </a:r>
            <a:r>
              <a:rPr lang="en-US" sz="2800" dirty="0">
                <a:latin typeface="Courier"/>
                <a:cs typeface="Courier"/>
              </a:rPr>
              <a:t>div </a:t>
            </a:r>
            <a:r>
              <a:rPr lang="en-US" sz="2800" dirty="0">
                <a:solidFill>
                  <a:srgbClr val="FF0000"/>
                </a:solidFill>
                <a:latin typeface="Courier"/>
                <a:cs typeface="Courier"/>
              </a:rPr>
              <a:t>NEVER</a:t>
            </a:r>
            <a:r>
              <a:rPr lang="en-US" sz="2800" dirty="0">
                <a:latin typeface="Courier"/>
                <a:cs typeface="Courier"/>
              </a:rPr>
              <a:t> id=…&gt;</a:t>
            </a:r>
          </a:p>
        </p:txBody>
      </p:sp>
    </p:spTree>
    <p:extLst>
      <p:ext uri="{BB962C8B-B14F-4D97-AF65-F5344CB8AC3E}">
        <p14:creationId xmlns:p14="http://schemas.microsoft.com/office/powerpoint/2010/main" val="475745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&lt;div id=“</a:t>
            </a:r>
            <a:r>
              <a:rPr lang="en-US" dirty="0" err="1">
                <a:latin typeface="Courier"/>
                <a:cs typeface="Courier"/>
              </a:rPr>
              <a:t>userinfo</a:t>
            </a:r>
            <a:r>
              <a:rPr lang="en-US" dirty="0">
                <a:latin typeface="Courier"/>
                <a:cs typeface="Courier"/>
              </a:rPr>
              <a:t>”</a:t>
            </a:r>
            <a:r>
              <a:rPr lang="ru-RU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onclick</a:t>
            </a:r>
            <a:r>
              <a:rPr lang="en-US" dirty="0">
                <a:latin typeface="Courier"/>
                <a:cs typeface="Courier"/>
              </a:rPr>
              <a:t>=“…”&gt;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User: Hedgehog in a fog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&lt;/div&gt;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&lt;</a:t>
            </a:r>
            <a:r>
              <a:rPr lang="en-US" dirty="0" err="1">
                <a:latin typeface="Courier"/>
                <a:cs typeface="Courier"/>
              </a:rPr>
              <a:t>img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src</a:t>
            </a:r>
            <a:r>
              <a:rPr lang="en-US" dirty="0">
                <a:latin typeface="Courier"/>
                <a:cs typeface="Courier"/>
              </a:rPr>
              <a:t>=“user/1.png” style=“…”&gt;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0775" y="2553456"/>
            <a:ext cx="5936974" cy="46382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ln>
                <a:noFill/>
                <a:prstDash val="dash"/>
              </a:ln>
              <a:latin typeface="Courier"/>
              <a:cs typeface="Courier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91417" y="2597629"/>
            <a:ext cx="426278" cy="37547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83969" y="1473908"/>
            <a:ext cx="0" cy="47108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8" name="Oval 7"/>
          <p:cNvSpPr/>
          <p:nvPr/>
        </p:nvSpPr>
        <p:spPr>
          <a:xfrm>
            <a:off x="3570830" y="1098429"/>
            <a:ext cx="426278" cy="37547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454264" y="1473908"/>
            <a:ext cx="0" cy="4710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Oval 9"/>
          <p:cNvSpPr/>
          <p:nvPr/>
        </p:nvSpPr>
        <p:spPr>
          <a:xfrm>
            <a:off x="7241125" y="1098429"/>
            <a:ext cx="426278" cy="3754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0075" y="1979589"/>
            <a:ext cx="2042554" cy="43069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noFill/>
                <a:prstDash val="dash"/>
              </a:ln>
              <a:latin typeface="Courier"/>
              <a:cs typeface="Courier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688386" y="3840719"/>
            <a:ext cx="0" cy="4710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3" name="Oval 12"/>
          <p:cNvSpPr/>
          <p:nvPr/>
        </p:nvSpPr>
        <p:spPr>
          <a:xfrm>
            <a:off x="7454264" y="3465240"/>
            <a:ext cx="426278" cy="3754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10247" y="3805782"/>
            <a:ext cx="0" cy="47108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5" name="Rectangle 14"/>
          <p:cNvSpPr/>
          <p:nvPr/>
        </p:nvSpPr>
        <p:spPr>
          <a:xfrm>
            <a:off x="2927153" y="4338245"/>
            <a:ext cx="2451652" cy="43069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noFill/>
                <a:prstDash val="dash"/>
              </a:ln>
              <a:latin typeface="Courier"/>
              <a:cs typeface="Courier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97108" y="3465240"/>
            <a:ext cx="426278" cy="37547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46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Nodes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324449"/>
              </p:ext>
            </p:extLst>
          </p:nvPr>
        </p:nvGraphicFramePr>
        <p:xfrm>
          <a:off x="1812132" y="2039365"/>
          <a:ext cx="8567736" cy="26513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3796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5B595A"/>
                          </a:solidFill>
                        </a:rPr>
                        <a:t>&lt;</a:t>
                      </a:r>
                      <a:endParaRPr lang="en-US" sz="3600" b="0" dirty="0">
                        <a:solidFill>
                          <a:srgbClr val="5B595A"/>
                        </a:solidFill>
                        <a:latin typeface="Courier"/>
                        <a:cs typeface="Courier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5B595A"/>
                          </a:solidFill>
                          <a:sym typeface="Wingdings"/>
                        </a:rPr>
                        <a:t></a:t>
                      </a:r>
                      <a:endParaRPr lang="en-US" sz="3600" b="0" dirty="0">
                        <a:solidFill>
                          <a:srgbClr val="5B595A"/>
                        </a:solidFill>
                        <a:latin typeface="Courier"/>
                        <a:cs typeface="Courier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5B595A"/>
                          </a:solidFill>
                        </a:rPr>
                        <a:t>&amp;</a:t>
                      </a:r>
                      <a:r>
                        <a:rPr lang="en-US" sz="3600" b="0" dirty="0" err="1">
                          <a:solidFill>
                            <a:srgbClr val="5B595A"/>
                          </a:solidFill>
                        </a:rPr>
                        <a:t>lt</a:t>
                      </a:r>
                      <a:r>
                        <a:rPr lang="en-US" sz="3600" b="0" dirty="0">
                          <a:solidFill>
                            <a:srgbClr val="5B595A"/>
                          </a:solidFill>
                        </a:rPr>
                        <a:t>;</a:t>
                      </a:r>
                      <a:endParaRPr lang="en-US" sz="3600" b="0" dirty="0">
                        <a:solidFill>
                          <a:srgbClr val="5B595A"/>
                        </a:solidFill>
                        <a:latin typeface="Courier"/>
                        <a:cs typeface="Courier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7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5B595A"/>
                          </a:solidFill>
                        </a:rPr>
                        <a:t>&gt;</a:t>
                      </a:r>
                      <a:endParaRPr lang="en-US" sz="3600" dirty="0">
                        <a:solidFill>
                          <a:srgbClr val="5B595A"/>
                        </a:solidFill>
                        <a:latin typeface="Courier"/>
                        <a:cs typeface="Courier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5B595A"/>
                          </a:solidFill>
                          <a:sym typeface="Wingdings"/>
                        </a:rPr>
                        <a:t></a:t>
                      </a:r>
                      <a:endParaRPr lang="en-US" sz="3600" dirty="0">
                        <a:solidFill>
                          <a:srgbClr val="5B595A"/>
                        </a:solidFill>
                        <a:latin typeface="Courier"/>
                        <a:cs typeface="Courier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5B595A"/>
                          </a:solidFill>
                        </a:rPr>
                        <a:t>&amp;</a:t>
                      </a:r>
                      <a:r>
                        <a:rPr lang="en-US" sz="3600" dirty="0" err="1">
                          <a:solidFill>
                            <a:srgbClr val="5B595A"/>
                          </a:solidFill>
                        </a:rPr>
                        <a:t>gt</a:t>
                      </a:r>
                      <a:r>
                        <a:rPr lang="en-US" sz="3600" dirty="0">
                          <a:solidFill>
                            <a:srgbClr val="5B595A"/>
                          </a:solidFill>
                        </a:rPr>
                        <a:t>;</a:t>
                      </a:r>
                      <a:endParaRPr lang="en-US" sz="3600" dirty="0">
                        <a:solidFill>
                          <a:srgbClr val="5B595A"/>
                        </a:solidFill>
                        <a:latin typeface="Courier"/>
                        <a:cs typeface="Courier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7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5B595A"/>
                          </a:solidFill>
                        </a:rPr>
                        <a:t>&amp;</a:t>
                      </a:r>
                      <a:endParaRPr lang="en-US" sz="3600" dirty="0">
                        <a:solidFill>
                          <a:srgbClr val="5B595A"/>
                        </a:solidFill>
                        <a:latin typeface="Courier"/>
                        <a:cs typeface="Courier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5B595A"/>
                          </a:solidFill>
                          <a:sym typeface="Wingdings"/>
                        </a:rPr>
                        <a:t></a:t>
                      </a:r>
                      <a:endParaRPr lang="en-US" sz="3600" dirty="0">
                        <a:solidFill>
                          <a:srgbClr val="5B595A"/>
                        </a:solidFill>
                        <a:latin typeface="Courier"/>
                        <a:cs typeface="Courier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5B595A"/>
                          </a:solidFill>
                        </a:rPr>
                        <a:t>&amp;amp;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82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Escape </a:t>
            </a:r>
            <a:r>
              <a:rPr lang="en-US" b="1" dirty="0">
                <a:solidFill>
                  <a:srgbClr val="FF0000"/>
                </a:solidFill>
              </a:rPr>
              <a:t>all non-</a:t>
            </a:r>
            <a:r>
              <a:rPr lang="en-US" b="1" dirty="0" err="1">
                <a:solidFill>
                  <a:srgbClr val="FF0000"/>
                </a:solidFill>
              </a:rPr>
              <a:t>alphanumerics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with </a:t>
            </a:r>
            <a:r>
              <a:rPr lang="en-US" b="1" dirty="0"/>
              <a:t>&amp;#</a:t>
            </a:r>
            <a:r>
              <a:rPr lang="en-US" b="1" dirty="0" err="1"/>
              <a:t>xHH</a:t>
            </a:r>
            <a:r>
              <a:rPr lang="en-US" b="1" dirty="0"/>
              <a:t>;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53556" y="2635319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5B595A"/>
                          </a:solidFill>
                          <a:latin typeface="Courier"/>
                          <a:cs typeface="Courier"/>
                        </a:rPr>
                        <a:t>“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5B595A"/>
                          </a:solidFill>
                          <a:latin typeface="Courier"/>
                          <a:cs typeface="Courier"/>
                          <a:sym typeface="Wingdings"/>
                        </a:rPr>
                        <a:t></a:t>
                      </a:r>
                      <a:endParaRPr lang="en-US" sz="3600" b="0" dirty="0">
                        <a:solidFill>
                          <a:srgbClr val="5B595A"/>
                        </a:solidFill>
                        <a:latin typeface="Courier"/>
                        <a:cs typeface="Courier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5B595A"/>
                          </a:solidFill>
                          <a:latin typeface="Courier"/>
                          <a:cs typeface="Courier"/>
                        </a:rPr>
                        <a:t>&amp;#22;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5B595A"/>
                          </a:solidFill>
                          <a:latin typeface="Courier"/>
                          <a:cs typeface="Courier"/>
                        </a:rPr>
                        <a:t>‘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5B595A"/>
                          </a:solidFill>
                          <a:latin typeface="Courier"/>
                          <a:cs typeface="Courier"/>
                          <a:sym typeface="Wingdings"/>
                        </a:rPr>
                        <a:t></a:t>
                      </a:r>
                      <a:endParaRPr lang="en-US" sz="3600" dirty="0">
                        <a:solidFill>
                          <a:srgbClr val="5B595A"/>
                        </a:solidFill>
                        <a:latin typeface="Courier"/>
                        <a:cs typeface="Courier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5B595A"/>
                          </a:solidFill>
                          <a:latin typeface="Courier"/>
                          <a:cs typeface="Courier"/>
                        </a:rPr>
                        <a:t>&amp;#27;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5B595A"/>
                          </a:solidFill>
                          <a:latin typeface="Courier"/>
                          <a:cs typeface="Courier"/>
                        </a:rPr>
                        <a:t>`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5B595A"/>
                          </a:solidFill>
                          <a:latin typeface="Courier"/>
                          <a:cs typeface="Courier"/>
                          <a:sym typeface="Wingdings"/>
                        </a:rPr>
                        <a:t></a:t>
                      </a:r>
                      <a:endParaRPr lang="en-US" sz="3600" dirty="0">
                        <a:solidFill>
                          <a:srgbClr val="5B595A"/>
                        </a:solidFill>
                        <a:latin typeface="Courier"/>
                        <a:cs typeface="Courier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5B595A"/>
                          </a:solidFill>
                          <a:latin typeface="Courier"/>
                          <a:cs typeface="Courier"/>
                        </a:rPr>
                        <a:t>&amp;#60;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224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href</a:t>
            </a:r>
            <a:r>
              <a:rPr lang="en-US" dirty="0"/>
              <a:t>,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Normalize attribute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Whitelist allowed schema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Generally speaking, user agents </a:t>
            </a:r>
            <a:r>
              <a:rPr lang="en-US" b="1" dirty="0">
                <a:solidFill>
                  <a:srgbClr val="000000"/>
                </a:solidFill>
              </a:rPr>
              <a:t>isolate different origins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dirty="0">
                <a:solidFill>
                  <a:srgbClr val="000000"/>
                </a:solidFill>
              </a:rPr>
              <a:t>permit controlled communication between origins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indent="0" algn="r">
              <a:buNone/>
            </a:pPr>
            <a:r>
              <a:rPr lang="en-US" dirty="0"/>
              <a:t>Adam Barth</a:t>
            </a:r>
          </a:p>
          <a:p>
            <a:pPr marL="0" indent="0" algn="r">
              <a:buNone/>
            </a:pPr>
            <a:r>
              <a:rPr lang="en-US" sz="2400" dirty="0"/>
              <a:t>RFC 6454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10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href</a:t>
            </a:r>
            <a:r>
              <a:rPr lang="en-US" dirty="0"/>
              <a:t>,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ourier"/>
                <a:cs typeface="Courier"/>
              </a:rPr>
              <a:t>&lt;a </a:t>
            </a:r>
            <a:r>
              <a:rPr lang="en-US" sz="2400" dirty="0" err="1">
                <a:latin typeface="Courier"/>
                <a:cs typeface="Courier"/>
              </a:rPr>
              <a:t>href</a:t>
            </a:r>
            <a:r>
              <a:rPr lang="en-US" sz="2400" dirty="0">
                <a:latin typeface="Courier"/>
                <a:cs typeface="Courier"/>
              </a:rPr>
              <a:t>=“</a:t>
            </a:r>
            <a:r>
              <a:rPr lang="en-US" sz="2400" dirty="0" err="1">
                <a:latin typeface="Courier"/>
                <a:cs typeface="Courier"/>
              </a:rPr>
              <a:t>javascript:alert</a:t>
            </a:r>
            <a:r>
              <a:rPr lang="en-US" sz="2400" dirty="0">
                <a:latin typeface="Courier"/>
                <a:cs typeface="Courier"/>
              </a:rPr>
              <a:t>(1)”&gt;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ourier"/>
                <a:cs typeface="Courier"/>
              </a:rPr>
              <a:t>&lt;a </a:t>
            </a:r>
            <a:r>
              <a:rPr lang="en-US" sz="2400" dirty="0" err="1">
                <a:latin typeface="Courier"/>
                <a:cs typeface="Courier"/>
              </a:rPr>
              <a:t>href</a:t>
            </a:r>
            <a:r>
              <a:rPr lang="en-US" sz="2400" dirty="0">
                <a:latin typeface="Courier"/>
                <a:cs typeface="Courier"/>
              </a:rPr>
              <a:t>=“</a:t>
            </a:r>
            <a:r>
              <a:rPr lang="en-US" sz="2400" dirty="0" err="1">
                <a:latin typeface="Courier"/>
                <a:cs typeface="Courier"/>
              </a:rPr>
              <a:t>JaVaScRiPt:alert</a:t>
            </a:r>
            <a:r>
              <a:rPr lang="en-US" sz="2400" dirty="0">
                <a:latin typeface="Courier"/>
                <a:cs typeface="Courier"/>
              </a:rPr>
              <a:t>(1)”&gt;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s-IS" sz="2400" dirty="0">
                <a:latin typeface="Courier"/>
                <a:cs typeface="Courier"/>
              </a:rPr>
              <a:t>&lt;a href="ja&amp;#x76;&amp;#x61;script:alert(1)"&gt;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ourier"/>
                <a:cs typeface="Courier"/>
              </a:rPr>
              <a:t>&lt;a </a:t>
            </a:r>
            <a:r>
              <a:rPr lang="en-US" sz="2400" dirty="0" err="1">
                <a:latin typeface="Courier"/>
                <a:cs typeface="Courier"/>
              </a:rPr>
              <a:t>href</a:t>
            </a:r>
            <a:r>
              <a:rPr lang="en-US" sz="2400" dirty="0">
                <a:latin typeface="Courier"/>
                <a:cs typeface="Courier"/>
              </a:rPr>
              <a:t>="</a:t>
            </a:r>
            <a:r>
              <a:rPr lang="en-US" sz="2400" dirty="0" err="1">
                <a:latin typeface="Courier"/>
                <a:cs typeface="Courier"/>
              </a:rPr>
              <a:t>data:text</a:t>
            </a:r>
            <a:r>
              <a:rPr lang="en-US" sz="2400" dirty="0">
                <a:latin typeface="Courier"/>
                <a:cs typeface="Courier"/>
              </a:rPr>
              <a:t>/</a:t>
            </a:r>
            <a:r>
              <a:rPr lang="en-US" sz="2400" dirty="0" err="1">
                <a:latin typeface="Courier"/>
                <a:cs typeface="Courier"/>
              </a:rPr>
              <a:t>html;charset</a:t>
            </a:r>
            <a:r>
              <a:rPr lang="en-US" sz="2400" dirty="0">
                <a:latin typeface="Courier"/>
                <a:cs typeface="Courier"/>
              </a:rPr>
              <a:t>=utf-8,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Courier"/>
                <a:cs typeface="Courier"/>
              </a:rPr>
              <a:t>%3Cscript%3Ealert%281%29%3C%2Fscript%3E”&gt;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55960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Security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 algn="ctr">
              <a:buNone/>
            </a:pPr>
            <a:r>
              <a:rPr lang="en-US" sz="2000" dirty="0">
                <a:hlinkClick r:id="rId3"/>
              </a:rPr>
              <a:t>http://www.html5rocks.com/en/tutorials/security/content-security-policy/</a:t>
            </a: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4" name="Picture 3" descr="Screen Shot 2014-10-22 at 12.12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99076"/>
            <a:ext cx="9144000" cy="819978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5" y="2041128"/>
            <a:ext cx="82296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3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Security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>
                <a:latin typeface="Courier"/>
                <a:cs typeface="Courier"/>
              </a:rPr>
              <a:t>&lt;script&gt;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disabled by default</a:t>
            </a:r>
            <a:r>
              <a:rPr lang="en-US" sz="2400" dirty="0">
                <a:latin typeface="Courier"/>
                <a:cs typeface="Courier"/>
              </a:rPr>
              <a:t>&lt;/script&gt;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>
                <a:latin typeface="Courier"/>
                <a:cs typeface="Courier"/>
              </a:rPr>
              <a:t>&lt;style&gt;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disabled by default</a:t>
            </a:r>
            <a:r>
              <a:rPr lang="en-US" sz="2400" dirty="0">
                <a:latin typeface="Courier"/>
                <a:cs typeface="Courier"/>
              </a:rPr>
              <a:t>&lt;/style&gt;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 err="1">
                <a:latin typeface="Courier"/>
                <a:cs typeface="Courier"/>
              </a:rPr>
              <a:t>eval</a:t>
            </a:r>
            <a:r>
              <a:rPr lang="en-US" sz="2400" dirty="0">
                <a:latin typeface="Courier"/>
                <a:cs typeface="Courier"/>
              </a:rPr>
              <a:t>(“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disabled by default</a:t>
            </a:r>
            <a:r>
              <a:rPr lang="en-US" sz="2400" dirty="0">
                <a:latin typeface="Courier"/>
                <a:cs typeface="Courier"/>
              </a:rPr>
              <a:t>”);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13984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Security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script-</a:t>
            </a:r>
            <a:r>
              <a:rPr lang="en-US" dirty="0" err="1">
                <a:latin typeface="Courier"/>
                <a:cs typeface="Courier"/>
              </a:rPr>
              <a:t>src</a:t>
            </a:r>
            <a:r>
              <a:rPr lang="en-US" dirty="0">
                <a:latin typeface="Courier"/>
                <a:cs typeface="Courier"/>
              </a:rPr>
              <a:t> base-</a:t>
            </a:r>
            <a:r>
              <a:rPr lang="en-US" dirty="0" err="1">
                <a:latin typeface="Courier"/>
                <a:cs typeface="Courier"/>
              </a:rPr>
              <a:t>uri</a:t>
            </a:r>
            <a:r>
              <a:rPr lang="en-US" dirty="0">
                <a:latin typeface="Courier"/>
                <a:cs typeface="Courier"/>
              </a:rPr>
              <a:t> child-</a:t>
            </a:r>
            <a:r>
              <a:rPr lang="en-US" dirty="0" err="1">
                <a:latin typeface="Courier"/>
                <a:cs typeface="Courier"/>
              </a:rPr>
              <a:t>src</a:t>
            </a:r>
            <a:r>
              <a:rPr lang="en-US" dirty="0">
                <a:latin typeface="Courier"/>
                <a:cs typeface="Courier"/>
              </a:rPr>
              <a:t> connect-</a:t>
            </a:r>
            <a:r>
              <a:rPr lang="en-US" dirty="0" err="1">
                <a:latin typeface="Courier"/>
                <a:cs typeface="Courier"/>
              </a:rPr>
              <a:t>src</a:t>
            </a:r>
            <a:r>
              <a:rPr lang="en-US" dirty="0">
                <a:latin typeface="Courier"/>
                <a:cs typeface="Courier"/>
              </a:rPr>
              <a:t> font-</a:t>
            </a:r>
            <a:r>
              <a:rPr lang="en-US" dirty="0" err="1">
                <a:latin typeface="Courier"/>
                <a:cs typeface="Courier"/>
              </a:rPr>
              <a:t>src</a:t>
            </a:r>
            <a:r>
              <a:rPr lang="en-US" dirty="0">
                <a:latin typeface="Courier"/>
                <a:cs typeface="Courier"/>
              </a:rPr>
              <a:t> form-action frame-ancestors media-</a:t>
            </a:r>
            <a:r>
              <a:rPr lang="en-US" dirty="0" err="1">
                <a:latin typeface="Courier"/>
                <a:cs typeface="Courier"/>
              </a:rPr>
              <a:t>src</a:t>
            </a:r>
            <a:r>
              <a:rPr lang="en-US" dirty="0">
                <a:latin typeface="Courier"/>
                <a:cs typeface="Courier"/>
              </a:rPr>
              <a:t> object-</a:t>
            </a:r>
            <a:r>
              <a:rPr lang="en-US" dirty="0" err="1">
                <a:latin typeface="Courier"/>
                <a:cs typeface="Courier"/>
              </a:rPr>
              <a:t>src</a:t>
            </a:r>
            <a:r>
              <a:rPr lang="en-US" dirty="0">
                <a:latin typeface="Courier"/>
                <a:cs typeface="Courier"/>
              </a:rPr>
              <a:t> plugin-types report-</a:t>
            </a:r>
            <a:r>
              <a:rPr lang="en-US" dirty="0" err="1">
                <a:latin typeface="Courier"/>
                <a:cs typeface="Courier"/>
              </a:rPr>
              <a:t>uri</a:t>
            </a:r>
            <a:r>
              <a:rPr lang="en-US" dirty="0">
                <a:latin typeface="Courier"/>
                <a:cs typeface="Courier"/>
              </a:rPr>
              <a:t> style-</a:t>
            </a:r>
            <a:r>
              <a:rPr lang="en-US" dirty="0" err="1">
                <a:latin typeface="Courier"/>
                <a:cs typeface="Courier"/>
              </a:rPr>
              <a:t>src</a:t>
            </a:r>
            <a:endParaRPr lang="en-US" dirty="0">
              <a:latin typeface="Courier"/>
              <a:cs typeface="Couri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154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Security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latin typeface="Courier"/>
                <a:cs typeface="Courier"/>
              </a:rPr>
              <a:t>none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latin typeface="Courier"/>
                <a:cs typeface="Courier"/>
              </a:rPr>
              <a:t>self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latin typeface="Courier"/>
                <a:cs typeface="Courier"/>
              </a:rPr>
              <a:t>unsafe-inline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latin typeface="Courier"/>
                <a:cs typeface="Courier"/>
              </a:rPr>
              <a:t>unsafe-</a:t>
            </a:r>
            <a:r>
              <a:rPr lang="en-US" b="1" dirty="0" err="1">
                <a:latin typeface="Courier"/>
                <a:cs typeface="Courier"/>
              </a:rPr>
              <a:t>eval</a:t>
            </a:r>
            <a:endParaRPr lang="en-US" b="1" dirty="0">
              <a:latin typeface="Courier"/>
              <a:cs typeface="Couri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711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Security Policy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616" y="1644569"/>
            <a:ext cx="10146768" cy="35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841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Michal </a:t>
            </a:r>
            <a:r>
              <a:rPr lang="en-US" dirty="0" err="1"/>
              <a:t>Zalewski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Postcards from the post-XSS world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http://lcamtuf.coredump.cx/postxss/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22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my users want enter HTML…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Markdown</a:t>
            </a:r>
          </a:p>
          <a:p>
            <a:pPr marL="0" indent="0" algn="ctr">
              <a:buNone/>
            </a:pPr>
            <a:r>
              <a:rPr lang="en-US" dirty="0"/>
              <a:t>BB-code</a:t>
            </a:r>
          </a:p>
          <a:p>
            <a:pPr marL="0" indent="0" algn="ctr">
              <a:buNone/>
            </a:pPr>
            <a:r>
              <a:rPr lang="en-US" dirty="0"/>
              <a:t>Wiki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300K hijacked</a:t>
            </a:r>
            <a:r>
              <a:rPr lang="ru-RU" sz="2400" b="1" dirty="0"/>
              <a:t> </a:t>
            </a:r>
            <a:r>
              <a:rPr lang="en-US" sz="2400" b="1" dirty="0"/>
              <a:t>SOHO </a:t>
            </a:r>
            <a:r>
              <a:rPr lang="en-US" sz="2400" b="1" dirty="0">
                <a:solidFill>
                  <a:srgbClr val="5B595A"/>
                </a:solidFill>
              </a:rPr>
              <a:t>routers with poisoned DNS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eat map shows distribution of 300,000+ hijacked SOHO rou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346722"/>
            <a:ext cx="8583124" cy="484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411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77" y="1750518"/>
            <a:ext cx="3071218" cy="4315001"/>
          </a:xfrm>
          <a:prstGeom prst="rect">
            <a:avLst/>
          </a:prstGeom>
          <a:solidFill>
            <a:schemeClr val="lt1">
              <a:alpha val="17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46294" y="2009677"/>
            <a:ext cx="2565827" cy="3731893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rcRect t="896" b="896"/>
          <a:stretch>
            <a:fillRect/>
          </a:stretch>
        </p:blipFill>
        <p:spPr bwMode="auto">
          <a:xfrm>
            <a:off x="2340676" y="4516935"/>
            <a:ext cx="2077850" cy="114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590" y="2178130"/>
            <a:ext cx="1922349" cy="14343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103061" y="5249166"/>
            <a:ext cx="2617663" cy="1295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355701" y="3551674"/>
            <a:ext cx="1127409" cy="16715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6979898" y="1844398"/>
            <a:ext cx="3537732" cy="2083057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dirty="0"/>
              <a:t>Internet</a:t>
            </a:r>
          </a:p>
        </p:txBody>
      </p:sp>
      <p:sp>
        <p:nvSpPr>
          <p:cNvPr id="11" name="10-Point Star 10"/>
          <p:cNvSpPr/>
          <p:nvPr/>
        </p:nvSpPr>
        <p:spPr>
          <a:xfrm>
            <a:off x="6448591" y="4384158"/>
            <a:ext cx="1684633" cy="1720234"/>
          </a:xfrm>
          <a:prstGeom prst="star10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dirty="0"/>
              <a:t>Internet Provider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8841" y="3771959"/>
            <a:ext cx="23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192.168.0.0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8864" y="4627184"/>
            <a:ext cx="148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10.0.0.0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9880" y="4416763"/>
            <a:ext cx="232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195.214.232.10</a:t>
            </a:r>
          </a:p>
        </p:txBody>
      </p:sp>
      <p:sp>
        <p:nvSpPr>
          <p:cNvPr id="15" name="Isosceles Triangle 27"/>
          <p:cNvSpPr/>
          <p:nvPr/>
        </p:nvSpPr>
        <p:spPr>
          <a:xfrm>
            <a:off x="1783449" y="765712"/>
            <a:ext cx="3343351" cy="932973"/>
          </a:xfrm>
          <a:prstGeom prst="triangle">
            <a:avLst/>
          </a:prstGeom>
          <a:gradFill>
            <a:gsLst>
              <a:gs pos="0">
                <a:srgbClr val="00B0F0"/>
              </a:gs>
              <a:gs pos="100000">
                <a:srgbClr val="D2F2F8"/>
              </a:gs>
            </a:gsLst>
          </a:gra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/>
          <p:nvPr/>
        </p:nvCxnSpPr>
        <p:spPr>
          <a:xfrm rot="10800000" flipV="1">
            <a:off x="3403289" y="2826028"/>
            <a:ext cx="4004246" cy="2099189"/>
          </a:xfrm>
          <a:prstGeom prst="bentConnector3">
            <a:avLst>
              <a:gd name="adj1" fmla="val 99838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5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{ scheme, host, port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212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http://admin:admin@192.168.1.1/</a:t>
            </a:r>
            <a:endParaRPr lang="ru-RU" dirty="0"/>
          </a:p>
          <a:p>
            <a:pPr marL="0" indent="0">
              <a:lnSpc>
                <a:spcPct val="80000"/>
              </a:lnSpc>
              <a:buNone/>
            </a:pPr>
            <a:r>
              <a:rPr lang="ru-RU" dirty="0"/>
              <a:t>	</a:t>
            </a:r>
            <a:r>
              <a:rPr lang="en-US" dirty="0" err="1"/>
              <a:t>userRpm</a:t>
            </a:r>
            <a:r>
              <a:rPr lang="en-US" dirty="0"/>
              <a:t>/</a:t>
            </a:r>
            <a:r>
              <a:rPr lang="en-US" dirty="0" err="1"/>
              <a:t>LanDhcpServerRpm.htm</a:t>
            </a:r>
            <a:r>
              <a:rPr lang="en-US" dirty="0"/>
              <a:t>?</a:t>
            </a:r>
            <a:endParaRPr lang="ru-RU" dirty="0"/>
          </a:p>
          <a:p>
            <a:pPr marL="0" indent="0">
              <a:lnSpc>
                <a:spcPct val="80000"/>
              </a:lnSpc>
              <a:buNone/>
            </a:pPr>
            <a:r>
              <a:rPr lang="ru-RU" dirty="0"/>
              <a:t>	</a:t>
            </a:r>
            <a:r>
              <a:rPr lang="en-US" dirty="0" err="1"/>
              <a:t>dhcpserver</a:t>
            </a:r>
            <a:r>
              <a:rPr lang="en-US" dirty="0"/>
              <a:t>=1&amp;</a:t>
            </a:r>
            <a:endParaRPr lang="ru-RU" dirty="0"/>
          </a:p>
          <a:p>
            <a:pPr marL="0" indent="0">
              <a:lnSpc>
                <a:spcPct val="80000"/>
              </a:lnSpc>
              <a:buNone/>
            </a:pPr>
            <a:r>
              <a:rPr lang="ru-RU" dirty="0"/>
              <a:t>	</a:t>
            </a:r>
            <a:r>
              <a:rPr lang="en-US" dirty="0"/>
              <a:t>ip1=192.168.1.100&amp;</a:t>
            </a:r>
            <a:endParaRPr lang="ru-RU" dirty="0"/>
          </a:p>
          <a:p>
            <a:pPr marL="0" indent="0">
              <a:lnSpc>
                <a:spcPct val="80000"/>
              </a:lnSpc>
              <a:buNone/>
            </a:pPr>
            <a:r>
              <a:rPr lang="ru-RU" dirty="0"/>
              <a:t>	</a:t>
            </a:r>
            <a:r>
              <a:rPr lang="en-US" dirty="0"/>
              <a:t>ip2=192.168.1.199&amp;</a:t>
            </a:r>
            <a:endParaRPr lang="ru-RU" dirty="0"/>
          </a:p>
          <a:p>
            <a:pPr marL="0" indent="0">
              <a:lnSpc>
                <a:spcPct val="80000"/>
              </a:lnSpc>
              <a:buNone/>
            </a:pPr>
            <a:r>
              <a:rPr lang="ru-RU" dirty="0"/>
              <a:t>	</a:t>
            </a:r>
            <a:r>
              <a:rPr lang="en-US" dirty="0"/>
              <a:t>Lease=120&amp;</a:t>
            </a:r>
            <a:endParaRPr lang="ru-RU" dirty="0"/>
          </a:p>
          <a:p>
            <a:pPr marL="0" indent="0">
              <a:lnSpc>
                <a:spcPct val="80000"/>
              </a:lnSpc>
              <a:buNone/>
            </a:pPr>
            <a:r>
              <a:rPr lang="ru-RU" dirty="0"/>
              <a:t>	</a:t>
            </a:r>
            <a:r>
              <a:rPr lang="en-US" dirty="0"/>
              <a:t>gateway=0.0.0.0&amp;</a:t>
            </a:r>
            <a:endParaRPr lang="ru-RU" dirty="0"/>
          </a:p>
          <a:p>
            <a:pPr marL="0" indent="0">
              <a:lnSpc>
                <a:spcPct val="80000"/>
              </a:lnSpc>
              <a:buNone/>
            </a:pPr>
            <a:r>
              <a:rPr lang="ru-RU" dirty="0"/>
              <a:t>	</a:t>
            </a:r>
            <a:r>
              <a:rPr lang="en-US" dirty="0"/>
              <a:t>domain=&amp;</a:t>
            </a:r>
            <a:endParaRPr lang="ru-RU" dirty="0"/>
          </a:p>
          <a:p>
            <a:pPr marL="0" indent="0">
              <a:lnSpc>
                <a:spcPct val="80000"/>
              </a:lnSpc>
              <a:buNone/>
            </a:pPr>
            <a:r>
              <a:rPr lang="ru-RU" dirty="0"/>
              <a:t>	</a:t>
            </a:r>
            <a:r>
              <a:rPr lang="en-US" b="1" dirty="0" err="1"/>
              <a:t>dnsserver</a:t>
            </a:r>
            <a:r>
              <a:rPr lang="en-US" b="1" dirty="0"/>
              <a:t>=106.187.36.85</a:t>
            </a:r>
            <a:r>
              <a:rPr lang="en-US" dirty="0"/>
              <a:t>&amp;</a:t>
            </a:r>
            <a:endParaRPr lang="ru-RU" dirty="0"/>
          </a:p>
          <a:p>
            <a:pPr marL="0" indent="0">
              <a:lnSpc>
                <a:spcPct val="80000"/>
              </a:lnSpc>
              <a:buNone/>
            </a:pPr>
            <a:r>
              <a:rPr lang="ru-RU" dirty="0"/>
              <a:t>	</a:t>
            </a:r>
            <a:r>
              <a:rPr lang="en-US" dirty="0"/>
              <a:t>dnsserver2=8.8.8.8&amp;</a:t>
            </a:r>
            <a:endParaRPr lang="ru-RU" dirty="0"/>
          </a:p>
          <a:p>
            <a:pPr marL="0" indent="0">
              <a:lnSpc>
                <a:spcPct val="80000"/>
              </a:lnSpc>
              <a:buNone/>
            </a:pPr>
            <a:r>
              <a:rPr lang="ru-RU" dirty="0"/>
              <a:t>	</a:t>
            </a:r>
            <a:r>
              <a:rPr lang="en-US" dirty="0"/>
              <a:t>Save=%B1%A3+%B4%E6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794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User-level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/>
              <a:t>Always change default password</a:t>
            </a:r>
          </a:p>
          <a:p>
            <a:pPr>
              <a:buFont typeface="Wingdings" charset="2"/>
              <a:buChar char="ü"/>
            </a:pPr>
            <a:r>
              <a:rPr lang="en-US" dirty="0"/>
              <a:t>Use separate browser, or logout</a:t>
            </a:r>
          </a:p>
          <a:p>
            <a:pPr>
              <a:buFont typeface="Wingdings" charset="2"/>
              <a:buChar char="ü"/>
            </a:pPr>
            <a:r>
              <a:rPr lang="en-US" dirty="0"/>
              <a:t>Keep router firmware up-to-date</a:t>
            </a:r>
          </a:p>
          <a:p>
            <a:pPr>
              <a:buFont typeface="Wingdings" charset="2"/>
              <a:buChar char="ü"/>
            </a:pPr>
            <a:r>
              <a:rPr lang="en-US" dirty="0"/>
              <a:t>Use non-standard router 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916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Application-level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GET requests </a:t>
            </a:r>
            <a:r>
              <a:rPr lang="en-US" b="1" dirty="0"/>
              <a:t>must be </a:t>
            </a:r>
            <a:r>
              <a:rPr lang="en-US" dirty="0"/>
              <a:t>read only</a:t>
            </a:r>
          </a:p>
          <a:p>
            <a:r>
              <a:rPr lang="en-US" dirty="0"/>
              <a:t>Synchronizer Token Pattern</a:t>
            </a:r>
          </a:p>
          <a:p>
            <a:r>
              <a:rPr lang="en-US" dirty="0"/>
              <a:t>Ask user confirmation for critical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394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p:pic>
        <p:nvPicPr>
          <p:cNvPr id="2050" name="Picture 2" descr="https://habrastorage.org/files/1a6/c9f/de3/1a6c9fde35b54a12bf6928616b957de8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86" y="1421212"/>
            <a:ext cx="10384228" cy="401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776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28D2-20B9-894E-A337-B5FE0FC0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97C73-FE2B-3843-860E-2211FA09A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/>
              <a:t>Learn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3"/>
              </a:rPr>
              <a:t>https://google-gruyere.appspot.com/</a:t>
            </a:r>
            <a:endParaRPr lang="en-US" dirty="0"/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/>
              <a:t>Try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https://polyglot.innerht.ml/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8821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sz="6000" dirty="0"/>
              <a:t>Questions?</a:t>
            </a:r>
            <a:endParaRPr lang="ru-RU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26923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en-US" sz="4000" dirty="0"/>
          </a:p>
          <a:p>
            <a:pPr marL="0" indent="0" algn="ctr">
              <a:buNone/>
            </a:pPr>
            <a:endParaRPr lang="en-US" altLang="en-US" sz="4000" dirty="0"/>
          </a:p>
          <a:p>
            <a:pPr marL="0" indent="0" algn="ctr">
              <a:buNone/>
            </a:pPr>
            <a:endParaRPr lang="en-US" altLang="en-US" sz="4000" dirty="0"/>
          </a:p>
          <a:p>
            <a:pPr marL="0" indent="0" algn="ctr">
              <a:buNone/>
            </a:pPr>
            <a:r>
              <a:rPr lang="en-US" alt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2224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881200"/>
              </p:ext>
            </p:extLst>
          </p:nvPr>
        </p:nvGraphicFramePr>
        <p:xfrm>
          <a:off x="1163782" y="1844824"/>
          <a:ext cx="9904021" cy="338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026">
                  <a:extLst>
                    <a:ext uri="{9D8B030D-6E8A-4147-A177-3AD203B41FA5}">
                      <a16:colId xmlns:a16="http://schemas.microsoft.com/office/drawing/2014/main" val="1270798445"/>
                    </a:ext>
                  </a:extLst>
                </a:gridCol>
                <a:gridCol w="607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http://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store.company.com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/dir2/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other.html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http://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store.company.com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dir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/inner/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another.html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https://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store.company.com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secure.html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http://store.company.com:81/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dir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etc.html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http://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news.company.com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dir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other.html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8482" y="1034233"/>
            <a:ext cx="548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store.company.com</a:t>
            </a:r>
            <a:r>
              <a:rPr lang="en-US" sz="2400" dirty="0"/>
              <a:t>/</a:t>
            </a:r>
            <a:r>
              <a:rPr lang="en-US" sz="2400" dirty="0" err="1"/>
              <a:t>dir</a:t>
            </a:r>
            <a:r>
              <a:rPr lang="en-US" sz="2400" dirty="0"/>
              <a:t>/</a:t>
            </a:r>
            <a:r>
              <a:rPr lang="en-US" sz="2400" dirty="0" err="1"/>
              <a:t>page.html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580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149637"/>
              </p:ext>
            </p:extLst>
          </p:nvPr>
        </p:nvGraphicFramePr>
        <p:xfrm>
          <a:off x="1163782" y="1844824"/>
          <a:ext cx="9904021" cy="338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026">
                  <a:extLst>
                    <a:ext uri="{9D8B030D-6E8A-4147-A177-3AD203B41FA5}">
                      <a16:colId xmlns:a16="http://schemas.microsoft.com/office/drawing/2014/main" val="1270798445"/>
                    </a:ext>
                  </a:extLst>
                </a:gridCol>
                <a:gridCol w="607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http://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store.company.com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/dir2/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other.html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rgbClr val="00B050"/>
                          </a:solidFill>
                        </a:rPr>
                        <a:t>Success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http://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store.company.com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dir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/inner/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another.html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rgbClr val="00B050"/>
                          </a:solidFill>
                        </a:rPr>
                        <a:t>Success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https://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store.company.com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secure.html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Failure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Different protocol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http://store.company.com:81/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dir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etc.html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Failure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Different port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http://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news.company.com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dir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other.html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Failure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Different host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8482" y="1034233"/>
            <a:ext cx="548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store.company.com</a:t>
            </a:r>
            <a:r>
              <a:rPr lang="en-US" sz="2400" dirty="0"/>
              <a:t>/</a:t>
            </a:r>
            <a:r>
              <a:rPr lang="en-US" sz="2400" dirty="0" err="1"/>
              <a:t>dir</a:t>
            </a:r>
            <a:r>
              <a:rPr lang="en-US" sz="2400" dirty="0"/>
              <a:t>/</a:t>
            </a:r>
            <a:r>
              <a:rPr lang="en-US" sz="2400" dirty="0" err="1"/>
              <a:t>page.html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748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Same Origin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 tooltip="DOM/HTMLIFrameElement"/>
            </a:endParaRPr>
          </a:p>
          <a:p>
            <a:r>
              <a:rPr lang="en-US" dirty="0">
                <a:hlinkClick r:id="rId2" tooltip="DOM/HTMLIFrameElement"/>
              </a:rPr>
              <a:t>iframe.contentWindow</a:t>
            </a:r>
            <a:endParaRPr lang="en-US" dirty="0"/>
          </a:p>
          <a:p>
            <a:r>
              <a:rPr lang="en-US" dirty="0">
                <a:hlinkClick r:id="rId3" tooltip="A reference to the parent of the current window or subframe."/>
              </a:rPr>
              <a:t>window.parent</a:t>
            </a:r>
            <a:endParaRPr lang="en-US" dirty="0"/>
          </a:p>
          <a:p>
            <a:r>
              <a:rPr lang="en-US" dirty="0">
                <a:hlinkClick r:id="rId4" tooltip="Loads a resource into either a new browsing context (such as a window) or one that already exists, depending on the specified parameters."/>
              </a:rPr>
              <a:t>window.open</a:t>
            </a:r>
            <a:endParaRPr lang="en-US" dirty="0"/>
          </a:p>
          <a:p>
            <a:r>
              <a:rPr lang="en-US" dirty="0">
                <a:hlinkClick r:id="rId5" tooltip="Returns a reference to the window that opened this current window."/>
              </a:rPr>
              <a:t>window.opener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2634225"/>
      </p:ext>
    </p:extLst>
  </p:cSld>
  <p:clrMapOvr>
    <a:masterClrMapping/>
  </p:clrMapOvr>
</p:sld>
</file>

<file path=ppt/theme/theme1.xml><?xml version="1.0" encoding="utf-8"?>
<a:theme xmlns:a="http://schemas.openxmlformats.org/drawingml/2006/main" name="Red 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8A86EC69-B6DA-E340-940A-8FD832A92F3C}"/>
    </a:ext>
  </a:extLst>
</a:theme>
</file>

<file path=ppt/theme/theme2.xml><?xml version="1.0" encoding="utf-8"?>
<a:theme xmlns:a="http://schemas.openxmlformats.org/drawingml/2006/main" name="Parallels Corporate Theme">
  <a:themeElements>
    <a:clrScheme name="Parallels Theme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F9992"/>
      </a:accent2>
      <a:accent3>
        <a:srgbClr val="292828"/>
      </a:accent3>
      <a:accent4>
        <a:srgbClr val="899FB4"/>
      </a:accent4>
      <a:accent5>
        <a:srgbClr val="E19636"/>
      </a:accent5>
      <a:accent6>
        <a:srgbClr val="000000"/>
      </a:accent6>
      <a:hlink>
        <a:srgbClr val="ED2C21"/>
      </a:hlink>
      <a:folHlink>
        <a:srgbClr val="899F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40" tIns="0" rIns="91440" bIns="0"/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Arial" charset="0"/>
          <a:buChar char="•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832E7F36-6466-5B41-8AEE-7E3CBD6020F4}"/>
    </a:ext>
  </a:extLst>
</a:theme>
</file>

<file path=ppt/theme/theme3.xml><?xml version="1.0" encoding="utf-8"?>
<a:theme xmlns:a="http://schemas.openxmlformats.org/drawingml/2006/main" name="Parallels Grey Theme">
  <a:themeElements>
    <a:clrScheme name="Parallels Theme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F9992"/>
      </a:accent2>
      <a:accent3>
        <a:srgbClr val="292828"/>
      </a:accent3>
      <a:accent4>
        <a:srgbClr val="899FB4"/>
      </a:accent4>
      <a:accent5>
        <a:srgbClr val="E19636"/>
      </a:accent5>
      <a:accent6>
        <a:srgbClr val="000000"/>
      </a:accent6>
      <a:hlink>
        <a:srgbClr val="ED2C21"/>
      </a:hlink>
      <a:folHlink>
        <a:srgbClr val="899F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40" tIns="0" rIns="91440" bIns="0"/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Arial" charset="0"/>
          <a:buChar char="•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C140BA1C-6873-9442-B311-0ECB6EEAAC7D}"/>
    </a:ext>
  </a:extLst>
</a:theme>
</file>

<file path=ppt/theme/theme4.xml><?xml version="1.0" encoding="utf-8"?>
<a:theme xmlns:a="http://schemas.openxmlformats.org/drawingml/2006/main" name="Parallels Plain Theme">
  <a:themeElements>
    <a:clrScheme name="Parallels Theme">
      <a:dk1>
        <a:srgbClr val="262626"/>
      </a:dk1>
      <a:lt1>
        <a:srgbClr val="FFFFFF"/>
      </a:lt1>
      <a:dk2>
        <a:srgbClr val="525051"/>
      </a:dk2>
      <a:lt2>
        <a:srgbClr val="F2F2F2"/>
      </a:lt2>
      <a:accent1>
        <a:srgbClr val="D92231"/>
      </a:accent1>
      <a:accent2>
        <a:srgbClr val="8F9992"/>
      </a:accent2>
      <a:accent3>
        <a:srgbClr val="292828"/>
      </a:accent3>
      <a:accent4>
        <a:srgbClr val="899FB4"/>
      </a:accent4>
      <a:accent5>
        <a:srgbClr val="E19636"/>
      </a:accent5>
      <a:accent6>
        <a:srgbClr val="000000"/>
      </a:accent6>
      <a:hlink>
        <a:srgbClr val="ED2C21"/>
      </a:hlink>
      <a:folHlink>
        <a:srgbClr val="899F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91440" tIns="0" rIns="91440" bIns="0"/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Arial" charset="0"/>
          <a:buChar char="•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154C160-00F2-084D-A594-F4B5D855F6AF}" vid="{EB49DA1E-CFBE-6746-813D-125B1E1E0F92}"/>
    </a:ext>
  </a:extLst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2534538A27DA4096616A4D43BC7784" ma:contentTypeVersion="4" ma:contentTypeDescription="Create a new document." ma:contentTypeScope="" ma:versionID="d29801034e679a14ae6f3ed8e6b8b3a7">
  <xsd:schema xmlns:xsd="http://www.w3.org/2001/XMLSchema" xmlns:xs="http://www.w3.org/2001/XMLSchema" xmlns:p="http://schemas.microsoft.com/office/2006/metadata/properties" xmlns:ns2="5a23e7e8-bdab-4271-ac4e-7897b2acddb2" xmlns:ns3="bc3fd11a-1f89-4626-ac7c-e0e7d501af64" targetNamespace="http://schemas.microsoft.com/office/2006/metadata/properties" ma:root="true" ma:fieldsID="2ebc1b9ab578bc44c4a77467fecc120c" ns2:_="" ns3:_="">
    <xsd:import namespace="5a23e7e8-bdab-4271-ac4e-7897b2acddb2"/>
    <xsd:import namespace="bc3fd11a-1f89-4626-ac7c-e0e7d501af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3e7e8-bdab-4271-ac4e-7897b2acdd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fd11a-1f89-4626-ac7c-e0e7d501a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5D503A-3C6D-4082-A919-40FF9899A07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5a23e7e8-bdab-4271-ac4e-7897b2acddb2"/>
    <ds:schemaRef ds:uri="http://purl.org/dc/dcmitype/"/>
    <ds:schemaRef ds:uri="http://purl.org/dc/elements/1.1/"/>
    <ds:schemaRef ds:uri="http://schemas.microsoft.com/office/infopath/2007/PartnerControls"/>
    <ds:schemaRef ds:uri="bc3fd11a-1f89-4626-ac7c-e0e7d501af6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E5BBC1F-4C9A-4370-BF7C-269A0CB6A9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C1B9CF-90F7-46A0-8610-E9393E881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3e7e8-bdab-4271-ac4e-7897b2acddb2"/>
    <ds:schemaRef ds:uri="bc3fd11a-1f89-4626-ac7c-e0e7d501af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Intro Slide</Template>
  <TotalTime>930</TotalTime>
  <Words>2083</Words>
  <Application>Microsoft Macintosh PowerPoint</Application>
  <PresentationFormat>Widescreen</PresentationFormat>
  <Paragraphs>463</Paragraphs>
  <Slides>66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</vt:lpstr>
      <vt:lpstr>Calibri</vt:lpstr>
      <vt:lpstr>Courier</vt:lpstr>
      <vt:lpstr>Courier New</vt:lpstr>
      <vt:lpstr>Helvetica</vt:lpstr>
      <vt:lpstr>Wingdings</vt:lpstr>
      <vt:lpstr>Red Intro Slide</vt:lpstr>
      <vt:lpstr>Parallels Corporate Theme</vt:lpstr>
      <vt:lpstr>Parallels Grey Theme</vt:lpstr>
      <vt:lpstr>Parallels Plain Theme</vt:lpstr>
      <vt:lpstr>Web Security</vt:lpstr>
      <vt:lpstr>Plan</vt:lpstr>
      <vt:lpstr>Same Origin Policy</vt:lpstr>
      <vt:lpstr>Same Origin Policy - Trust</vt:lpstr>
      <vt:lpstr>Same Origin Policy</vt:lpstr>
      <vt:lpstr>Origin</vt:lpstr>
      <vt:lpstr>Same Origin Policy</vt:lpstr>
      <vt:lpstr>Same Origin Policy</vt:lpstr>
      <vt:lpstr>Same Origin</vt:lpstr>
      <vt:lpstr>Cross Origin</vt:lpstr>
      <vt:lpstr>Cross Origin</vt:lpstr>
      <vt:lpstr>Embedding</vt:lpstr>
      <vt:lpstr>SOP and real life</vt:lpstr>
      <vt:lpstr>postMessage()</vt:lpstr>
      <vt:lpstr>Same Origin Policy vs XMLHttpRequest </vt:lpstr>
      <vt:lpstr>Cross Origin Resource Sharing (CORS)</vt:lpstr>
      <vt:lpstr>Cross Origin Resource Sharing (CORS)</vt:lpstr>
      <vt:lpstr>Cross Origin Resource Sharing (CORS)</vt:lpstr>
      <vt:lpstr>Cross Origin Resource Sharing (CORS)</vt:lpstr>
      <vt:lpstr>Cross Origin Resource Sharing (CORS)</vt:lpstr>
      <vt:lpstr>Cookies: scope</vt:lpstr>
      <vt:lpstr>Cookies</vt:lpstr>
      <vt:lpstr>SameSite</vt:lpstr>
      <vt:lpstr>Same Origin Policy</vt:lpstr>
      <vt:lpstr>Cross-Origin Writes</vt:lpstr>
      <vt:lpstr>CSRF</vt:lpstr>
      <vt:lpstr>CSRF Effects</vt:lpstr>
      <vt:lpstr>CSRF Mitigation</vt:lpstr>
      <vt:lpstr>Synchronizer Token Pattern</vt:lpstr>
      <vt:lpstr>Double submit cookies</vt:lpstr>
      <vt:lpstr>Cookie to header</vt:lpstr>
      <vt:lpstr>Trust to Document</vt:lpstr>
      <vt:lpstr>PowerPoint Presentation</vt:lpstr>
      <vt:lpstr>PowerPoint Presentation</vt:lpstr>
      <vt:lpstr>XSS Effects</vt:lpstr>
      <vt:lpstr>Cross Site Scripting</vt:lpstr>
      <vt:lpstr>Persistent XSS</vt:lpstr>
      <vt:lpstr>PowerPoint Presentation</vt:lpstr>
      <vt:lpstr>PowerPoint Presentation</vt:lpstr>
      <vt:lpstr>DOM Based XSS</vt:lpstr>
      <vt:lpstr>DOM Based XSS</vt:lpstr>
      <vt:lpstr>DOM Based XSS</vt:lpstr>
      <vt:lpstr>XSS protection</vt:lpstr>
      <vt:lpstr>Input data processing path</vt:lpstr>
      <vt:lpstr>XSS Prevention</vt:lpstr>
      <vt:lpstr>PowerPoint Presentation</vt:lpstr>
      <vt:lpstr>HTML Nodes</vt:lpstr>
      <vt:lpstr>HTML Attributes</vt:lpstr>
      <vt:lpstr>src, href, …</vt:lpstr>
      <vt:lpstr>src, href, …</vt:lpstr>
      <vt:lpstr>Content Security Policy</vt:lpstr>
      <vt:lpstr>Content Security Policy</vt:lpstr>
      <vt:lpstr>Content Security Policy</vt:lpstr>
      <vt:lpstr>Content Security Policy</vt:lpstr>
      <vt:lpstr>Content Security Policy</vt:lpstr>
      <vt:lpstr>PowerPoint Presentation</vt:lpstr>
      <vt:lpstr>PowerPoint Presentation</vt:lpstr>
      <vt:lpstr>Example</vt:lpstr>
      <vt:lpstr>PowerPoint Presentation</vt:lpstr>
      <vt:lpstr>How?</vt:lpstr>
      <vt:lpstr>User-level Protection</vt:lpstr>
      <vt:lpstr>Application-level Protection</vt:lpstr>
      <vt:lpstr>Example</vt:lpstr>
      <vt:lpstr>Links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Security</dc:title>
  <dc:creator>Andrey Danin</dc:creator>
  <cp:lastModifiedBy>Andrey Danin</cp:lastModifiedBy>
  <cp:revision>10</cp:revision>
  <dcterms:created xsi:type="dcterms:W3CDTF">2021-03-30T19:40:48Z</dcterms:created>
  <dcterms:modified xsi:type="dcterms:W3CDTF">2021-03-31T17:48:08Z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0x0101002F2534538A27DA4096616A4D43BC7784</vt:lpwstr>
  </property>
</Properties>
</file>